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9144000" cy="6858000" type="screen4x3"/>
  <p:notesSz cx="6858000" cy="994568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66" d="100"/>
          <a:sy n="66" d="100"/>
        </p:scale>
        <p:origin x="966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229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99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7708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6674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669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4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48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947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4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4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241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105D8-B6C6-4934-A7E5-D2C178A1445F}" type="datetimeFigureOut">
              <a:rPr lang="pl-PL" smtClean="0"/>
              <a:t>2017-04-23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1DD6-34B2-4100-8F5C-9B8ED610B2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82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0.jp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8.jpg"/><Relationship Id="rId5" Type="http://schemas.openxmlformats.org/officeDocument/2006/relationships/audio" Target="../media/audio5.wav"/><Relationship Id="rId15" Type="http://schemas.openxmlformats.org/officeDocument/2006/relationships/image" Target="../media/image12.jpeg"/><Relationship Id="rId10" Type="http://schemas.openxmlformats.org/officeDocument/2006/relationships/image" Target="../media/image7.jpg"/><Relationship Id="rId4" Type="http://schemas.openxmlformats.org/officeDocument/2006/relationships/audio" Target="../media/audio4.wav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39131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43486" y="48240"/>
            <a:ext cx="1160814" cy="6809760"/>
          </a:xfrm>
        </p:spPr>
        <p:txBody>
          <a:bodyPr vert="wordArtVert"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HAŁAS</a:t>
            </a:r>
            <a:endParaRPr lang="pl-PL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9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HAŁAS </a:t>
            </a:r>
            <a:r>
              <a:rPr lang="pl-PL" sz="41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– CZYM GROZI?</a:t>
            </a:r>
            <a:endParaRPr lang="pl-PL" sz="4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altLang="pl-PL" b="1" dirty="0">
                <a:solidFill>
                  <a:srgbClr val="002060"/>
                </a:solidFill>
                <a:latin typeface="Comic Sans MS" panose="030F0702030302020204" pitchFamily="66" charset="0"/>
              </a:rPr>
              <a:t>zmęczenie układu </a:t>
            </a:r>
            <a:r>
              <a:rPr lang="pl-PL" alt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nerwowego</a:t>
            </a:r>
          </a:p>
          <a:p>
            <a:r>
              <a:rPr lang="pl-PL" alt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ból głowy</a:t>
            </a:r>
          </a:p>
          <a:p>
            <a:r>
              <a:rPr lang="pl-PL" alt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utrudnia </a:t>
            </a:r>
            <a:r>
              <a:rPr lang="pl-PL" altLang="pl-PL" b="1" dirty="0">
                <a:solidFill>
                  <a:srgbClr val="002060"/>
                </a:solidFill>
                <a:latin typeface="Comic Sans MS" panose="030F0702030302020204" pitchFamily="66" charset="0"/>
              </a:rPr>
              <a:t>zrozumienie </a:t>
            </a:r>
            <a:r>
              <a:rPr lang="pl-PL" alt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mowy</a:t>
            </a:r>
          </a:p>
          <a:p>
            <a:r>
              <a:rPr lang="pl-PL" alt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przeszkadza w nauce</a:t>
            </a:r>
          </a:p>
          <a:p>
            <a:r>
              <a:rPr 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przeszkadza w zasypianiu i wypoczynku</a:t>
            </a:r>
          </a:p>
          <a:p>
            <a:r>
              <a:rPr 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powoduje różne choroby</a:t>
            </a:r>
          </a:p>
          <a:p>
            <a:r>
              <a:rPr lang="pl-PL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uszkodzenie słuchu</a:t>
            </a:r>
          </a:p>
          <a:p>
            <a:pPr>
              <a:defRPr/>
            </a:pPr>
            <a:r>
              <a:rPr lang="pl-PL" b="1" dirty="0">
                <a:solidFill>
                  <a:srgbClr val="002060"/>
                </a:solidFill>
                <a:latin typeface="Comic Sans MS" panose="030F0702030302020204" pitchFamily="66" charset="0"/>
              </a:rPr>
              <a:t>drganie organów </a:t>
            </a:r>
            <a:r>
              <a:rPr lang="pl-PL" b="1" dirty="0">
                <a:solidFill>
                  <a:srgbClr val="002060"/>
                </a:solidFill>
                <a:latin typeface="Comic Sans MS" panose="030F0702030302020204" pitchFamily="66" charset="0"/>
              </a:rPr>
              <a:t>wewnętrznych człowieka np. serca, powodując ich schorzenia</a:t>
            </a:r>
          </a:p>
          <a:p>
            <a:endParaRPr lang="pl-PL" b="1" dirty="0" smtClean="0">
              <a:latin typeface="Comic Sans MS" panose="030F0702030302020204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3336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1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JAK CHRONIĆ SIĘ PRZED HAŁASEM?</a:t>
            </a:r>
            <a:endParaRPr lang="pl-PL" sz="41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>
                <a:solidFill>
                  <a:srgbClr val="00B050"/>
                </a:solidFill>
                <a:latin typeface="Comic Sans MS" panose="030F0702030302020204" pitchFamily="66" charset="0"/>
              </a:rPr>
              <a:t>o</a:t>
            </a:r>
            <a:r>
              <a:rPr 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dpoczywajmy </a:t>
            </a:r>
            <a:r>
              <a:rPr lang="pl-PL" dirty="0">
                <a:solidFill>
                  <a:srgbClr val="00B050"/>
                </a:solidFill>
                <a:latin typeface="Comic Sans MS" panose="030F0702030302020204" pitchFamily="66" charset="0"/>
              </a:rPr>
              <a:t>w ciszy, to wspaniały relaks dla uszu narażonych </a:t>
            </a:r>
            <a:r>
              <a:rPr 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na ciągły hałas</a:t>
            </a:r>
          </a:p>
          <a:p>
            <a:r>
              <a:rPr lang="pl-PL" altLang="pl-PL" dirty="0">
                <a:solidFill>
                  <a:srgbClr val="00B050"/>
                </a:solidFill>
                <a:latin typeface="Comic Sans MS" panose="030F0702030302020204" pitchFamily="66" charset="0"/>
              </a:rPr>
              <a:t>rozmawiajmy, zamiast krzyczeć </a:t>
            </a:r>
            <a:r>
              <a:rPr lang="pl-PL" alt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do siebie</a:t>
            </a:r>
          </a:p>
          <a:p>
            <a:r>
              <a:rPr lang="pl-PL" alt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nie słuchajmy zbyt głośnej muzyki </a:t>
            </a:r>
            <a:r>
              <a:rPr lang="pl-PL" dirty="0">
                <a:solidFill>
                  <a:srgbClr val="00B050"/>
                </a:solidFill>
                <a:latin typeface="Comic Sans MS" panose="030F0702030302020204" pitchFamily="66" charset="0"/>
              </a:rPr>
              <a:t>zwłaszcza w </a:t>
            </a:r>
            <a:r>
              <a:rPr 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słuchawkach</a:t>
            </a:r>
            <a:endParaRPr lang="pl-PL" altLang="pl-PL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pl-PL" alt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unikajmy hałaśliwych miejsc</a:t>
            </a:r>
          </a:p>
          <a:p>
            <a:r>
              <a:rPr lang="pl-PL" alt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używajmy ochraniaczy uszu takich jak słuchawki </a:t>
            </a:r>
            <a:r>
              <a:rPr lang="pl-PL" altLang="pl-PL" dirty="0">
                <a:solidFill>
                  <a:srgbClr val="00B050"/>
                </a:solidFill>
                <a:latin typeface="Comic Sans MS" panose="030F0702030302020204" pitchFamily="66" charset="0"/>
              </a:rPr>
              <a:t>przy hałaśliwych </a:t>
            </a:r>
            <a:r>
              <a:rPr lang="pl-PL" altLang="pl-PL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pracach lub stopery na dyskotece czy koncercie</a:t>
            </a:r>
          </a:p>
          <a:p>
            <a:endParaRPr lang="pl-PL" altLang="pl-PL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pl-PL" altLang="pl-PL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endParaRPr lang="pl-PL" altLang="pl-PL" b="1" dirty="0">
              <a:latin typeface="Comic Sans MS" panose="030F0702030302020204" pitchFamily="66" charset="0"/>
            </a:endParaRPr>
          </a:p>
          <a:p>
            <a:endParaRPr lang="pl-PL" b="1" dirty="0" smtClean="0">
              <a:latin typeface="Comic Sans MS" panose="030F0702030302020204" pitchFamily="66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309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bliqueBottomRigh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pl-PL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itchFamily="66" charset="0"/>
              </a:rPr>
              <a:t>WARTO WIEDZIEĆ:</a:t>
            </a:r>
            <a:endParaRPr lang="pl-PL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lnSpc>
                <a:spcPct val="140000"/>
              </a:lnSpc>
              <a:spcBef>
                <a:spcPts val="1800"/>
              </a:spcBef>
              <a:buNone/>
            </a:pPr>
            <a:r>
              <a:rPr lang="pl-PL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25 kwietnia obchodzony jest coroczny Międzynarodowy Dzień Świadomości Zagrożenia Hałasem, ustanowiony przez Ligę Niedosłyszących 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 1995 r. w </a:t>
            </a:r>
            <a:r>
              <a:rPr lang="pl-PL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celu </a:t>
            </a:r>
            <a:r>
              <a:rPr lang="pl-PL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zwrócenia uwagi na powszechne występowanie 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hałasu w </a:t>
            </a:r>
            <a:r>
              <a:rPr lang="pl-PL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życiu ludzi, jego wpływu na </a:t>
            </a:r>
            <a:r>
              <a:rPr lang="pl-PL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zdrowie </a:t>
            </a:r>
            <a:r>
              <a:rPr lang="pl-PL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 zwiększanie świadomości występowania tego szkodliwego zjawiska.</a:t>
            </a:r>
          </a:p>
        </p:txBody>
      </p:sp>
    </p:spTree>
    <p:extLst>
      <p:ext uri="{BB962C8B-B14F-4D97-AF65-F5344CB8AC3E}">
        <p14:creationId xmlns:p14="http://schemas.microsoft.com/office/powerpoint/2010/main" val="9208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460" y="-95709"/>
            <a:ext cx="9975374" cy="7062565"/>
          </a:xfrm>
        </p:spPr>
      </p:pic>
      <p:sp>
        <p:nvSpPr>
          <p:cNvPr id="6" name="Prostokąt 5"/>
          <p:cNvSpPr/>
          <p:nvPr/>
        </p:nvSpPr>
        <p:spPr>
          <a:xfrm>
            <a:off x="673231" y="2967334"/>
            <a:ext cx="80297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DZIĘKUJĘ ZA UWAGĘ</a:t>
            </a:r>
          </a:p>
          <a:p>
            <a:pPr algn="ctr"/>
            <a:r>
              <a:rPr lang="pl-PL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;)</a:t>
            </a:r>
            <a:endParaRPr lang="pl-PL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dgłosy la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1"/>
          <p:cNvSpPr>
            <a:spLocks noGrp="1"/>
          </p:cNvSpPr>
          <p:nvPr>
            <p:ph idx="1"/>
          </p:nvPr>
        </p:nvSpPr>
        <p:spPr>
          <a:xfrm>
            <a:off x="628650" y="1457326"/>
            <a:ext cx="7886700" cy="1295400"/>
          </a:xfrm>
        </p:spPr>
        <p:txBody>
          <a:bodyPr>
            <a:normAutofit fontScale="92500"/>
          </a:bodyPr>
          <a:lstStyle/>
          <a:p>
            <a:pPr algn="ctr" eaLnBrk="1" hangingPunct="1">
              <a:buFont typeface="Wingdings 3" panose="05040102010807070707" pitchFamily="18" charset="2"/>
              <a:buNone/>
            </a:pPr>
            <a:r>
              <a:rPr lang="pl-PL" altLang="pl-PL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 to jest hałas?</a:t>
            </a:r>
          </a:p>
          <a:p>
            <a:pPr eaLnBrk="1" hangingPunct="1"/>
            <a:endParaRPr lang="pl-PL" altLang="pl-PL" dirty="0" smtClean="0"/>
          </a:p>
        </p:txBody>
      </p:sp>
      <p:pic>
        <p:nvPicPr>
          <p:cNvPr id="4" name="Picture 4" descr="C:\Documents and Settings\PCEN\Ustawienia lokalne\Temporary Internet Files\Content.IE5\M293V0A3\MCj04244460000[1]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78" y="3487341"/>
            <a:ext cx="2538413" cy="169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60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671513" y="1138240"/>
            <a:ext cx="7886700" cy="99417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l-PL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Hałas !!!</a:t>
            </a: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1485900" y="2132408"/>
            <a:ext cx="6872288" cy="4192191"/>
          </a:xfrm>
          <a:noFill/>
        </p:spPr>
        <p:txBody>
          <a:bodyPr>
            <a:normAutofit lnSpcReduction="10000"/>
          </a:bodyPr>
          <a:lstStyle/>
          <a:p>
            <a:pPr marL="274320" indent="-192024">
              <a:buFont typeface="Wingdings 3"/>
              <a:buChar char=""/>
              <a:defRPr/>
            </a:pPr>
            <a:endParaRPr lang="pl-PL" b="1" dirty="0">
              <a:latin typeface="Comic Sans MS" pitchFamily="66" charset="0"/>
            </a:endParaRPr>
          </a:p>
          <a:p>
            <a:pPr marL="274320" indent="-192024">
              <a:buNone/>
              <a:defRPr/>
            </a:pPr>
            <a:r>
              <a:rPr lang="pl-PL" b="1" dirty="0">
                <a:latin typeface="Comic Sans MS" pitchFamily="66" charset="0"/>
              </a:rPr>
              <a:t>Występujące w środowisku, czyli wokół nas  dźwięki:</a:t>
            </a:r>
          </a:p>
          <a:p>
            <a:pPr marL="274320" indent="-192024">
              <a:buNone/>
              <a:defRPr/>
            </a:pPr>
            <a:r>
              <a:rPr lang="pl-PL" b="1" dirty="0">
                <a:latin typeface="Comic Sans MS" pitchFamily="66" charset="0"/>
              </a:rPr>
              <a:t>-niepożądane</a:t>
            </a:r>
            <a:r>
              <a:rPr lang="pl-PL" dirty="0">
                <a:latin typeface="Comic Sans MS" pitchFamily="66" charset="0"/>
              </a:rPr>
              <a:t>, </a:t>
            </a:r>
          </a:p>
          <a:p>
            <a:pPr marL="274320" indent="-192024">
              <a:buNone/>
              <a:defRPr/>
            </a:pPr>
            <a:r>
              <a:rPr lang="pl-PL" b="1" dirty="0">
                <a:latin typeface="Comic Sans MS" pitchFamily="66" charset="0"/>
              </a:rPr>
              <a:t>-nieprzyjemne</a:t>
            </a:r>
            <a:r>
              <a:rPr lang="pl-PL" dirty="0">
                <a:latin typeface="Comic Sans MS" pitchFamily="66" charset="0"/>
              </a:rPr>
              <a:t>, </a:t>
            </a:r>
          </a:p>
          <a:p>
            <a:pPr marL="274320" indent="-192024">
              <a:buNone/>
              <a:defRPr/>
            </a:pPr>
            <a:r>
              <a:rPr lang="pl-PL" b="1" dirty="0">
                <a:latin typeface="Comic Sans MS" pitchFamily="66" charset="0"/>
              </a:rPr>
              <a:t>-uciążliwe </a:t>
            </a:r>
          </a:p>
          <a:p>
            <a:pPr marL="274320" indent="-192024">
              <a:buNone/>
              <a:defRPr/>
            </a:pPr>
            <a:r>
              <a:rPr lang="pl-PL" b="1" dirty="0">
                <a:latin typeface="Comic Sans MS" pitchFamily="66" charset="0"/>
              </a:rPr>
              <a:t>-zbyt głośne </a:t>
            </a:r>
          </a:p>
          <a:p>
            <a:pPr marL="274320" indent="-192024">
              <a:buNone/>
              <a:defRPr/>
            </a:pPr>
            <a:endParaRPr lang="pl-PL" b="1" dirty="0">
              <a:latin typeface="Comic Sans MS" pitchFamily="66" charset="0"/>
            </a:endParaRPr>
          </a:p>
          <a:p>
            <a:pPr marL="274320" indent="-192024">
              <a:buNone/>
              <a:defRPr/>
            </a:pPr>
            <a:r>
              <a:rPr lang="pl-PL" dirty="0">
                <a:latin typeface="Comic Sans MS" pitchFamily="66" charset="0"/>
              </a:rPr>
              <a:t>Występujące w danym miejscu i czasie.</a:t>
            </a:r>
          </a:p>
          <a:p>
            <a:pPr marL="274320" indent="-192024">
              <a:buNone/>
              <a:defRPr/>
            </a:pPr>
            <a:endParaRPr lang="pl-PL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97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5422" y="27384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Comic Sans MS" pitchFamily="66" charset="0"/>
              </a:rPr>
              <a:t>Ucho – dzięki niemu słyszymy</a:t>
            </a:r>
            <a:endParaRPr lang="pl-PL" b="1" dirty="0"/>
          </a:p>
        </p:txBody>
      </p:sp>
      <p:pic>
        <p:nvPicPr>
          <p:cNvPr id="4" name="Picture 2" descr="C:\Users\Kasia\Desktop\Nowy folder\ucho_wewnetrzn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95490" y="1746820"/>
            <a:ext cx="6786563" cy="41058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07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28650" y="400052"/>
            <a:ext cx="7886700" cy="99417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l-PL" b="1" dirty="0">
                <a:latin typeface="Comic Sans MS" pitchFamily="66" charset="0"/>
              </a:rPr>
              <a:t>Źródła hałasu</a:t>
            </a:r>
          </a:p>
        </p:txBody>
      </p:sp>
      <p:pic>
        <p:nvPicPr>
          <p:cNvPr id="15362" name="il_fi" descr="http://monia7422.blog.iwoman.pl/i/blog/users/1027/files/Image/halas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0" y="2009775"/>
            <a:ext cx="7886700" cy="3771900"/>
          </a:xfrm>
        </p:spPr>
      </p:pic>
    </p:spTree>
    <p:extLst>
      <p:ext uri="{BB962C8B-B14F-4D97-AF65-F5344CB8AC3E}">
        <p14:creationId xmlns:p14="http://schemas.microsoft.com/office/powerpoint/2010/main" val="400678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85900" y="2348880"/>
            <a:ext cx="6172200" cy="216024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sz="4500" b="1" dirty="0">
                <a:latin typeface="Comic Sans MS" pitchFamily="66" charset="0"/>
              </a:rPr>
              <a:t>Jednostką pomiarową dla hałasu                       są </a:t>
            </a:r>
            <a:r>
              <a:rPr lang="pl-PL" sz="4500" b="1" u="sng" dirty="0">
                <a:solidFill>
                  <a:srgbClr val="FF0000"/>
                </a:solidFill>
                <a:latin typeface="Comic Sans MS" pitchFamily="66" charset="0"/>
              </a:rPr>
              <a:t>decybele </a:t>
            </a:r>
          </a:p>
        </p:txBody>
      </p:sp>
    </p:spTree>
    <p:extLst>
      <p:ext uri="{BB962C8B-B14F-4D97-AF65-F5344CB8AC3E}">
        <p14:creationId xmlns:p14="http://schemas.microsoft.com/office/powerpoint/2010/main" val="195534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850" y="457994"/>
            <a:ext cx="2914650" cy="1659731"/>
          </a:xfrm>
        </p:spPr>
        <p:txBody>
          <a:bodyPr/>
          <a:lstStyle/>
          <a:p>
            <a:r>
              <a:rPr lang="pl-PL" dirty="0" smtClean="0">
                <a:latin typeface="Comic Sans MS" panose="030F0702030302020204" pitchFamily="66" charset="0"/>
              </a:rPr>
              <a:t>Co ile ma </a:t>
            </a:r>
            <a:br>
              <a:rPr lang="pl-PL" dirty="0" smtClean="0">
                <a:latin typeface="Comic Sans MS" panose="030F0702030302020204" pitchFamily="66" charset="0"/>
              </a:rPr>
            </a:br>
            <a:r>
              <a:rPr lang="pl-PL" dirty="0" smtClean="0">
                <a:latin typeface="Comic Sans MS" panose="030F0702030302020204" pitchFamily="66" charset="0"/>
              </a:rPr>
              <a:t>decybeli ?</a:t>
            </a:r>
            <a:endParaRPr lang="pl-PL" dirty="0">
              <a:latin typeface="Comic Sans MS" panose="030F0702030302020204" pitchFamily="66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96007"/>
            <a:ext cx="5092700" cy="6511760"/>
          </a:xfrm>
        </p:spPr>
      </p:pic>
    </p:spTree>
    <p:extLst>
      <p:ext uri="{BB962C8B-B14F-4D97-AF65-F5344CB8AC3E}">
        <p14:creationId xmlns:p14="http://schemas.microsoft.com/office/powerpoint/2010/main" val="19780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latin typeface="Comic Sans MS" pitchFamily="66" charset="0"/>
              </a:rPr>
              <a:t>Szkodliwe</a:t>
            </a:r>
            <a:r>
              <a:rPr lang="pl-PL" dirty="0" smtClean="0"/>
              <a:t> </a:t>
            </a:r>
            <a:r>
              <a:rPr lang="pl-PL" b="1" dirty="0">
                <a:latin typeface="Comic Sans MS" pitchFamily="66" charset="0"/>
              </a:rPr>
              <a:t>dźwięki </a:t>
            </a:r>
            <a:r>
              <a:rPr lang="pl-PL" b="1" dirty="0" smtClean="0">
                <a:latin typeface="Comic Sans MS" pitchFamily="66" charset="0"/>
              </a:rPr>
              <a:t>to np.:</a:t>
            </a:r>
            <a:endParaRPr lang="pl-PL" b="1" dirty="0">
              <a:latin typeface="Comic Sans MS" pitchFamily="66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lnSpcReduction="10000"/>
          </a:bodyPr>
          <a:lstStyle/>
          <a:p>
            <a:pPr>
              <a:spcBef>
                <a:spcPts val="3000"/>
              </a:spcBef>
            </a:pPr>
            <a:r>
              <a:rPr lang="pl-PL" dirty="0" smtClean="0"/>
              <a:t>Głośna muzyka – 80 </a:t>
            </a:r>
            <a:r>
              <a:rPr lang="pl-PL" dirty="0" err="1" smtClean="0"/>
              <a:t>dB</a:t>
            </a:r>
            <a:endParaRPr lang="pl-PL" dirty="0" smtClean="0"/>
          </a:p>
          <a:p>
            <a:pPr>
              <a:spcBef>
                <a:spcPts val="3000"/>
              </a:spcBef>
            </a:pPr>
            <a:r>
              <a:rPr lang="pl-PL" dirty="0" smtClean="0"/>
              <a:t>Ruch uliczny – 90 </a:t>
            </a:r>
            <a:r>
              <a:rPr lang="pl-PL" dirty="0" err="1" smtClean="0"/>
              <a:t>dB</a:t>
            </a:r>
            <a:endParaRPr lang="pl-PL" dirty="0" smtClean="0"/>
          </a:p>
          <a:p>
            <a:pPr>
              <a:spcBef>
                <a:spcPts val="3000"/>
              </a:spcBef>
            </a:pPr>
            <a:r>
              <a:rPr lang="pl-PL" dirty="0"/>
              <a:t>Młot pneumatyczny - 100 </a:t>
            </a:r>
            <a:r>
              <a:rPr lang="pl-PL" dirty="0" err="1" smtClean="0"/>
              <a:t>dB</a:t>
            </a:r>
            <a:endParaRPr lang="pl-PL" dirty="0" smtClean="0"/>
          </a:p>
          <a:p>
            <a:pPr>
              <a:spcBef>
                <a:spcPts val="3000"/>
              </a:spcBef>
            </a:pPr>
            <a:r>
              <a:rPr lang="pl-PL" dirty="0" smtClean="0"/>
              <a:t>Piła łańcuchowa – 110 </a:t>
            </a:r>
            <a:r>
              <a:rPr lang="pl-PL" dirty="0" err="1" smtClean="0"/>
              <a:t>dB</a:t>
            </a:r>
            <a:endParaRPr lang="pl-PL" dirty="0" smtClean="0"/>
          </a:p>
          <a:p>
            <a:pPr>
              <a:spcBef>
                <a:spcPts val="3000"/>
              </a:spcBef>
            </a:pPr>
            <a:r>
              <a:rPr lang="pl-PL" dirty="0" smtClean="0"/>
              <a:t>Helikopter – 120 </a:t>
            </a:r>
            <a:r>
              <a:rPr lang="pl-PL" dirty="0" err="1" smtClean="0"/>
              <a:t>dB</a:t>
            </a:r>
            <a:endParaRPr lang="pl-PL" dirty="0" smtClean="0"/>
          </a:p>
          <a:p>
            <a:pPr>
              <a:spcBef>
                <a:spcPts val="3000"/>
              </a:spcBef>
            </a:pPr>
            <a:r>
              <a:rPr lang="pl-PL" dirty="0" smtClean="0"/>
              <a:t>Start myśliwca – 140 </a:t>
            </a:r>
            <a:r>
              <a:rPr lang="pl-PL" dirty="0" err="1" smtClean="0"/>
              <a:t>dB</a:t>
            </a:r>
            <a:endParaRPr lang="pl-PL" dirty="0" smtClean="0"/>
          </a:p>
          <a:p>
            <a:pPr>
              <a:spcBef>
                <a:spcPts val="3000"/>
              </a:spcBef>
            </a:pPr>
            <a:r>
              <a:rPr lang="pl-PL" dirty="0" smtClean="0"/>
              <a:t>Wybuch petardy – 160 </a:t>
            </a:r>
            <a:r>
              <a:rPr lang="pl-PL" dirty="0" err="1" smtClean="0"/>
              <a:t>dB</a:t>
            </a:r>
            <a:endParaRPr lang="pl-PL" dirty="0" smtClean="0"/>
          </a:p>
          <a:p>
            <a:pPr marL="0" indent="0">
              <a:spcBef>
                <a:spcPts val="3000"/>
              </a:spcBef>
              <a:buNone/>
            </a:pPr>
            <a:endParaRPr lang="pl-PL" dirty="0" smtClean="0"/>
          </a:p>
          <a:p>
            <a:pPr>
              <a:spcBef>
                <a:spcPts val="3000"/>
              </a:spcBef>
            </a:pPr>
            <a:endParaRPr lang="pl-PL" dirty="0" smtClean="0"/>
          </a:p>
          <a:p>
            <a:pPr>
              <a:spcBef>
                <a:spcPts val="3000"/>
              </a:spcBef>
            </a:pPr>
            <a:endParaRPr lang="pl-PL" dirty="0" smtClean="0"/>
          </a:p>
          <a:p>
            <a:pPr>
              <a:spcBef>
                <a:spcPts val="3000"/>
              </a:spcBef>
            </a:pPr>
            <a:endParaRPr lang="pl-PL" dirty="0" smtClean="0"/>
          </a:p>
          <a:p>
            <a:pPr>
              <a:spcBef>
                <a:spcPts val="3000"/>
              </a:spcBef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 b="26950"/>
          <a:stretch/>
        </p:blipFill>
        <p:spPr>
          <a:xfrm>
            <a:off x="6826250" y="1460499"/>
            <a:ext cx="1689100" cy="14555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73" y="1773912"/>
            <a:ext cx="2721748" cy="20243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0" r="4386" b="2251"/>
          <a:stretch/>
        </p:blipFill>
        <p:spPr>
          <a:xfrm>
            <a:off x="5273152" y="2188249"/>
            <a:ext cx="1445148" cy="24130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26" y="3195356"/>
            <a:ext cx="2514865" cy="176851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50" y="3568700"/>
            <a:ext cx="2205989" cy="183832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71" y="4152137"/>
            <a:ext cx="3017520" cy="202082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88" y="5407024"/>
            <a:ext cx="1740012" cy="130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0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ff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łot pneumatyczn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iła mechaniczna dźwię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źwięk 3d - helikop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t Fighter with sonic BOOM low flyover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918" y="0"/>
            <a:ext cx="12047837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2971" y="1930400"/>
            <a:ext cx="7678057" cy="2235200"/>
          </a:xfrm>
        </p:spPr>
        <p:txBody>
          <a:bodyPr>
            <a:prstTxWarp prst="textStop">
              <a:avLst/>
            </a:prstTxWarp>
          </a:bodyPr>
          <a:lstStyle/>
          <a:p>
            <a:r>
              <a:rPr lang="pl-PL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HAŁAS SZKODZI NASZEMU ZDROWIU</a:t>
            </a:r>
            <a:endParaRPr lang="pl-PL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42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505</TotalTime>
  <Words>232</Words>
  <Application>Microsoft Office PowerPoint</Application>
  <PresentationFormat>Pokaz na ekranie (4:3)</PresentationFormat>
  <Paragraphs>49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Comic Sans MS</vt:lpstr>
      <vt:lpstr>Wingdings 3</vt:lpstr>
      <vt:lpstr>Motyw pakietu Office</vt:lpstr>
      <vt:lpstr>HAŁAS</vt:lpstr>
      <vt:lpstr>Prezentacja programu PowerPoint</vt:lpstr>
      <vt:lpstr>Hałas !!!</vt:lpstr>
      <vt:lpstr>Ucho – dzięki niemu słyszymy</vt:lpstr>
      <vt:lpstr>Źródła hałasu</vt:lpstr>
      <vt:lpstr>Jednostką pomiarową dla hałasu                       są decybele </vt:lpstr>
      <vt:lpstr>Co ile ma  decybeli ?</vt:lpstr>
      <vt:lpstr>Szkodliwe dźwięki to np.:</vt:lpstr>
      <vt:lpstr>HAŁAS SZKODZI NASZEMU ZDROWIU</vt:lpstr>
      <vt:lpstr>HAŁAS – CZYM GROZI?</vt:lpstr>
      <vt:lpstr>JAK CHRONIĆ SIĘ PRZED HAŁASEM?</vt:lpstr>
      <vt:lpstr>WARTO WIEDZIEĆ: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HAŁAS</dc:title>
  <dc:creator>Mi3</dc:creator>
  <cp:lastModifiedBy>Mi3</cp:lastModifiedBy>
  <cp:revision>35</cp:revision>
  <cp:lastPrinted>2017-04-23T19:39:33Z</cp:lastPrinted>
  <dcterms:created xsi:type="dcterms:W3CDTF">2017-04-23T12:04:15Z</dcterms:created>
  <dcterms:modified xsi:type="dcterms:W3CDTF">2017-04-23T20:30:12Z</dcterms:modified>
</cp:coreProperties>
</file>