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57"/>
  </p:notes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9" r:id="rId10"/>
    <p:sldId id="266" r:id="rId11"/>
    <p:sldId id="268" r:id="rId12"/>
    <p:sldId id="270" r:id="rId13"/>
    <p:sldId id="271" r:id="rId14"/>
    <p:sldId id="272" r:id="rId15"/>
    <p:sldId id="273" r:id="rId16"/>
    <p:sldId id="274" r:id="rId17"/>
    <p:sldId id="276" r:id="rId18"/>
    <p:sldId id="275" r:id="rId19"/>
    <p:sldId id="277" r:id="rId20"/>
    <p:sldId id="278" r:id="rId21"/>
    <p:sldId id="279" r:id="rId22"/>
    <p:sldId id="280" r:id="rId23"/>
    <p:sldId id="282" r:id="rId24"/>
    <p:sldId id="281" r:id="rId25"/>
    <p:sldId id="284" r:id="rId26"/>
    <p:sldId id="297" r:id="rId27"/>
    <p:sldId id="298" r:id="rId28"/>
    <p:sldId id="299" r:id="rId29"/>
    <p:sldId id="300" r:id="rId30"/>
    <p:sldId id="301" r:id="rId31"/>
    <p:sldId id="302" r:id="rId32"/>
    <p:sldId id="285" r:id="rId33"/>
    <p:sldId id="287" r:id="rId34"/>
    <p:sldId id="286" r:id="rId35"/>
    <p:sldId id="307" r:id="rId36"/>
    <p:sldId id="308" r:id="rId37"/>
    <p:sldId id="309" r:id="rId38"/>
    <p:sldId id="310" r:id="rId39"/>
    <p:sldId id="311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304" r:id="rId50"/>
    <p:sldId id="303" r:id="rId51"/>
    <p:sldId id="313" r:id="rId52"/>
    <p:sldId id="315" r:id="rId53"/>
    <p:sldId id="312" r:id="rId54"/>
    <p:sldId id="314" r:id="rId55"/>
    <p:sldId id="306" r:id="rId5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671B78-97EF-4DC6-BE2D-D898795F00CF}" type="datetimeFigureOut">
              <a:rPr lang="pl-PL" smtClean="0"/>
              <a:pPr/>
              <a:t>2018-09-03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BD65D-1FBB-4CC5-8E2A-04EB8A405CB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3165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effectLst/>
              </a:rPr>
              <a:t>“Creating a new school quality through teamwork and the development of entrepreneurial attitudes of the school community”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BD65D-1FBB-4CC5-8E2A-04EB8A405CB7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0708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BD65D-1FBB-4CC5-8E2A-04EB8A405CB7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4581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(stworzona zostanie bibliografia pozycji książkowych, artykułów, publikacji w sieci, baza narzędzi, metod pracy, scenariuszy zajęć)</a:t>
            </a:r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BD65D-1FBB-4CC5-8E2A-04EB8A405CB7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9419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BD65D-1FBB-4CC5-8E2A-04EB8A405CB7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6146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BD65D-1FBB-4CC5-8E2A-04EB8A405CB7}" type="slidenum">
              <a:rPr lang="pl-PL" smtClean="0"/>
              <a:pPr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2730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DA2A-257C-43EF-AB31-9E09190A323C}" type="datetimeFigureOut">
              <a:rPr lang="pl-PL" smtClean="0"/>
              <a:pPr/>
              <a:t>2018-09-03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EC87E-BBE3-4E98-8AA0-25B137E25F3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DA2A-257C-43EF-AB31-9E09190A323C}" type="datetimeFigureOut">
              <a:rPr lang="pl-PL" smtClean="0"/>
              <a:pPr/>
              <a:t>2018-09-03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EC87E-BBE3-4E98-8AA0-25B137E25F3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DA2A-257C-43EF-AB31-9E09190A323C}" type="datetimeFigureOut">
              <a:rPr lang="pl-PL" smtClean="0"/>
              <a:pPr/>
              <a:t>2018-09-03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EC87E-BBE3-4E98-8AA0-25B137E25F3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p:transition spd="med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DA2A-257C-43EF-AB31-9E09190A323C}" type="datetimeFigureOut">
              <a:rPr lang="pl-PL" smtClean="0"/>
              <a:pPr/>
              <a:t>2018-09-03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EC87E-BBE3-4E98-8AA0-25B137E25F3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</p:cSld>
  <p:clrMapOvr>
    <a:masterClrMapping/>
  </p:clrMapOvr>
  <p:transition spd="med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DA2A-257C-43EF-AB31-9E09190A323C}" type="datetimeFigureOut">
              <a:rPr lang="pl-PL" smtClean="0"/>
              <a:pPr/>
              <a:t>2018-09-03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EC87E-BBE3-4E98-8AA0-25B137E25F3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DA2A-257C-43EF-AB31-9E09190A323C}" type="datetimeFigureOut">
              <a:rPr lang="pl-PL" smtClean="0"/>
              <a:pPr/>
              <a:t>2018-09-03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EC87E-BBE3-4E98-8AA0-25B137E25F3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p:transition spd="med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DA2A-257C-43EF-AB31-9E09190A323C}" type="datetimeFigureOut">
              <a:rPr lang="pl-PL" smtClean="0"/>
              <a:pPr/>
              <a:t>2018-09-03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EC87E-BBE3-4E98-8AA0-25B137E25F3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DA2A-257C-43EF-AB31-9E09190A323C}" type="datetimeFigureOut">
              <a:rPr lang="pl-PL" smtClean="0"/>
              <a:pPr/>
              <a:t>2018-09-03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EC87E-BBE3-4E98-8AA0-25B137E25F3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DA2A-257C-43EF-AB31-9E09190A323C}" type="datetimeFigureOut">
              <a:rPr lang="pl-PL" smtClean="0"/>
              <a:pPr/>
              <a:t>2018-09-03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EC87E-BBE3-4E98-8AA0-25B137E25F3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DA2A-257C-43EF-AB31-9E09190A323C}" type="datetimeFigureOut">
              <a:rPr lang="pl-PL" smtClean="0"/>
              <a:pPr/>
              <a:t>2018-09-03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EC87E-BBE3-4E98-8AA0-25B137E25F3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p:transition spd="med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DA2A-257C-43EF-AB31-9E09190A323C}" type="datetimeFigureOut">
              <a:rPr lang="pl-PL" smtClean="0"/>
              <a:pPr/>
              <a:t>2018-09-03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EC87E-BBE3-4E98-8AA0-25B137E25F3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</p:spTree>
  </p:cSld>
  <p:clrMapOvr>
    <a:masterClrMapping/>
  </p:clrMapOvr>
  <p:transition spd="med"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FA1DA2A-257C-43EF-AB31-9E09190A323C}" type="datetimeFigureOut">
              <a:rPr lang="pl-PL" smtClean="0"/>
              <a:pPr/>
              <a:t>2018-09-03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F28EC87E-BBE3-4E98-8AA0-25B137E25F3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 advTm="10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SP61KR/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2.png"/><Relationship Id="rId4" Type="http://schemas.openxmlformats.org/officeDocument/2006/relationships/hyperlink" Target="http://www.sp61.krakow.pl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46176" y="1772816"/>
            <a:ext cx="7851648" cy="2188840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 smtClean="0">
                <a:effectLst/>
              </a:rPr>
              <a:t>Kreowanie </a:t>
            </a:r>
            <a:r>
              <a:rPr lang="it-IT" sz="3200" b="1" dirty="0">
                <a:effectLst/>
              </a:rPr>
              <a:t>nowej jakości szkoły </a:t>
            </a:r>
            <a:r>
              <a:rPr lang="pl-PL" sz="3200" b="1" dirty="0" smtClean="0">
                <a:effectLst/>
              </a:rPr>
              <a:t/>
            </a:r>
            <a:br>
              <a:rPr lang="pl-PL" sz="3200" b="1" dirty="0" smtClean="0">
                <a:effectLst/>
              </a:rPr>
            </a:br>
            <a:r>
              <a:rPr lang="it-IT" sz="3200" b="1" dirty="0" smtClean="0">
                <a:effectLst/>
              </a:rPr>
              <a:t>poprzez </a:t>
            </a:r>
            <a:r>
              <a:rPr lang="it-IT" sz="3200" b="1" dirty="0">
                <a:effectLst/>
              </a:rPr>
              <a:t>pracę zespołową </a:t>
            </a:r>
            <a:r>
              <a:rPr lang="pl-PL" sz="3200" b="1" dirty="0" smtClean="0">
                <a:effectLst/>
              </a:rPr>
              <a:t/>
            </a:r>
            <a:br>
              <a:rPr lang="pl-PL" sz="3200" b="1" dirty="0" smtClean="0">
                <a:effectLst/>
              </a:rPr>
            </a:br>
            <a:r>
              <a:rPr lang="it-IT" sz="3200" b="1" dirty="0" smtClean="0">
                <a:effectLst/>
              </a:rPr>
              <a:t>i </a:t>
            </a:r>
            <a:r>
              <a:rPr lang="it-IT" sz="3200" b="1" dirty="0">
                <a:effectLst/>
              </a:rPr>
              <a:t>kształtowanie postawy </a:t>
            </a:r>
            <a:r>
              <a:rPr lang="it-IT" sz="3200" b="1" dirty="0" smtClean="0">
                <a:effectLst/>
              </a:rPr>
              <a:t>przedsiębiorczej</a:t>
            </a:r>
            <a:r>
              <a:rPr lang="pl-PL" sz="3200" b="1" dirty="0" smtClean="0">
                <a:effectLst/>
              </a:rPr>
              <a:t/>
            </a:r>
            <a:br>
              <a:rPr lang="pl-PL" sz="3200" b="1" dirty="0" smtClean="0">
                <a:effectLst/>
              </a:rPr>
            </a:br>
            <a:r>
              <a:rPr lang="it-IT" sz="3200" b="1" dirty="0" smtClean="0">
                <a:effectLst/>
              </a:rPr>
              <a:t> </a:t>
            </a:r>
            <a:r>
              <a:rPr lang="it-IT" sz="3200" b="1" dirty="0">
                <a:effectLst/>
              </a:rPr>
              <a:t>społeczności </a:t>
            </a:r>
            <a:r>
              <a:rPr lang="it-IT" sz="3200" b="1" dirty="0" smtClean="0">
                <a:effectLst/>
              </a:rPr>
              <a:t>szkolnej</a:t>
            </a:r>
            <a:endParaRPr lang="pl-PL" sz="3200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668987" y="6252322"/>
            <a:ext cx="5460802" cy="685849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pl-PL" sz="1600" dirty="0" smtClean="0">
                <a:solidFill>
                  <a:srgbClr val="002060"/>
                </a:solidFill>
              </a:rPr>
              <a:t>Projekt </a:t>
            </a:r>
            <a:r>
              <a:rPr lang="pl-PL" sz="1600" dirty="0">
                <a:solidFill>
                  <a:srgbClr val="002060"/>
                </a:solidFill>
              </a:rPr>
              <a:t>jest współfinansowany w ramach programu Unii Europejskiej </a:t>
            </a:r>
            <a:r>
              <a:rPr lang="pl-PL" sz="1600" dirty="0" smtClean="0">
                <a:solidFill>
                  <a:srgbClr val="002060"/>
                </a:solidFill>
              </a:rPr>
              <a:t>Erasmus+ </a:t>
            </a:r>
          </a:p>
          <a:p>
            <a:pPr algn="ctr"/>
            <a:r>
              <a:rPr lang="pl-PL" sz="1600" dirty="0" smtClean="0">
                <a:solidFill>
                  <a:srgbClr val="002060"/>
                </a:solidFill>
              </a:rPr>
              <a:t>i realizowany w </a:t>
            </a:r>
            <a:r>
              <a:rPr lang="pl-PL" sz="1600" dirty="0">
                <a:solidFill>
                  <a:srgbClr val="002060"/>
                </a:solidFill>
              </a:rPr>
              <a:t>ramach akcji </a:t>
            </a:r>
          </a:p>
          <a:p>
            <a:pPr algn="ctr"/>
            <a:r>
              <a:rPr lang="pl-PL" sz="1600" dirty="0">
                <a:solidFill>
                  <a:srgbClr val="002060"/>
                </a:solidFill>
              </a:rPr>
              <a:t>KA1 Mobilność Kadry Edukacji Szkolnej.</a:t>
            </a:r>
          </a:p>
          <a:p>
            <a:pPr algn="ctr"/>
            <a:endParaRPr lang="pl-PL" sz="16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EU flag-Erasmus+_vect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680782"/>
            <a:ext cx="3201443" cy="91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395536" y="509999"/>
            <a:ext cx="835292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endParaRPr lang="pl-PL" dirty="0"/>
          </a:p>
          <a:p>
            <a:r>
              <a:rPr lang="pl-PL" dirty="0" smtClean="0"/>
              <a:t>Szkoła Podstawowa nr 61 im. Marszałka Józefa Piłsudskiego w Krakowie</a:t>
            </a:r>
          </a:p>
          <a:p>
            <a:endParaRPr lang="pl-P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942" y="541903"/>
            <a:ext cx="891426" cy="89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7452320" y="5680781"/>
            <a:ext cx="2116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Natasza Tchórz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782104584"/>
      </p:ext>
    </p:extLst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Realizacja projektu</a:t>
            </a:r>
            <a:br>
              <a:rPr lang="pl-PL" dirty="0" smtClean="0"/>
            </a:br>
            <a:r>
              <a:rPr lang="pl-PL" dirty="0" smtClean="0"/>
              <a:t>rok szkolny 2016/2017</a:t>
            </a:r>
            <a:endParaRPr lang="pl-PL" dirty="0"/>
          </a:p>
        </p:txBody>
      </p:sp>
      <p:pic>
        <p:nvPicPr>
          <p:cNvPr id="4099" name="Picture 3" descr="D:\PRIVATE\FOTO\TELEFON LUTY MARZEC 2017\2017-02\20170214_1056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123728" y="4310398"/>
            <a:ext cx="4267674" cy="240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PRIVATE\FOTO\TELEFON LUTY MARZEC 2017\2017-02\20170216_1444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204864"/>
            <a:ext cx="448049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:\PRIVATE\FOTO\TELEFON LUTY MARZEC 2017\2017-02\20170213_1514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5" r="11888"/>
          <a:stretch/>
        </p:blipFill>
        <p:spPr bwMode="auto">
          <a:xfrm rot="5400000">
            <a:off x="6417171" y="3168005"/>
            <a:ext cx="2770908" cy="228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153230"/>
      </p:ext>
    </p:extLst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SZKOLA\erasmus\zdjęcia\beata\IMG_20170321_1536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1"/>
          <a:stretch/>
        </p:blipFill>
        <p:spPr bwMode="auto">
          <a:xfrm>
            <a:off x="4355976" y="3861048"/>
            <a:ext cx="4562362" cy="276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81"/>
          <a:stretch/>
        </p:blipFill>
        <p:spPr bwMode="auto">
          <a:xfrm>
            <a:off x="251520" y="2254912"/>
            <a:ext cx="488000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Realizacja projektu</a:t>
            </a:r>
            <a:br>
              <a:rPr lang="pl-PL" dirty="0" smtClean="0"/>
            </a:br>
            <a:r>
              <a:rPr lang="pl-PL" dirty="0" smtClean="0"/>
              <a:t>rok szkolny 2016/2017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9386521"/>
      </p:ext>
    </p:extLst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23528" y="2679192"/>
            <a:ext cx="8568951" cy="1253864"/>
          </a:xfrm>
        </p:spPr>
        <p:txBody>
          <a:bodyPr>
            <a:normAutofit fontScale="92500"/>
          </a:bodyPr>
          <a:lstStyle/>
          <a:p>
            <a:r>
              <a:rPr lang="pl-PL" dirty="0" smtClean="0"/>
              <a:t>Wyjazd do Wielkiej Brytanii pozwolił nauczycielom nie tylko skupić się na uczeniu się języka angielskiego, ale również umożliwił im zwiedzenie południowej części wyspy, między innymi </a:t>
            </a:r>
            <a:r>
              <a:rPr lang="pl-PL" b="1" dirty="0" smtClean="0"/>
              <a:t>Jurassic </a:t>
            </a:r>
            <a:r>
              <a:rPr lang="pl-PL" b="1" dirty="0" err="1" smtClean="0"/>
              <a:t>Coast</a:t>
            </a:r>
            <a:r>
              <a:rPr lang="pl-PL" dirty="0"/>
              <a:t>.</a:t>
            </a: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Realizacja projektu</a:t>
            </a:r>
            <a:br>
              <a:rPr lang="pl-PL" dirty="0" smtClean="0"/>
            </a:br>
            <a:r>
              <a:rPr lang="pl-PL" dirty="0" smtClean="0"/>
              <a:t>rok szkolny 2016/2017</a:t>
            </a:r>
            <a:endParaRPr lang="pl-PL" dirty="0"/>
          </a:p>
        </p:txBody>
      </p:sp>
      <p:pic>
        <p:nvPicPr>
          <p:cNvPr id="6146" name="Picture 2" descr="D:\SZKOLA\erasmus\zdjęcia\ola\18042768_10208825588549392_518977318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21086"/>
            <a:ext cx="3787734" cy="21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21085"/>
            <a:ext cx="3787734" cy="21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574298"/>
      </p:ext>
    </p:extLst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23528" y="5733256"/>
            <a:ext cx="3822192" cy="821816"/>
          </a:xfrm>
        </p:spPr>
        <p:txBody>
          <a:bodyPr>
            <a:normAutofit/>
          </a:bodyPr>
          <a:lstStyle/>
          <a:p>
            <a:r>
              <a:rPr lang="pl-PL" sz="1900" b="1" dirty="0" err="1" smtClean="0"/>
              <a:t>Poole</a:t>
            </a:r>
            <a:r>
              <a:rPr lang="pl-PL" sz="1900" b="1" dirty="0" smtClean="0"/>
              <a:t> </a:t>
            </a:r>
            <a:r>
              <a:rPr lang="pl-PL" sz="1900" dirty="0" smtClean="0"/>
              <a:t>– miasteczko z malowniczym portem</a:t>
            </a:r>
          </a:p>
          <a:p>
            <a:pPr marL="0" indent="0">
              <a:buNone/>
            </a:pPr>
            <a:endParaRPr lang="pl-PL" sz="1900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>
          <a:xfrm>
            <a:off x="4750725" y="5661248"/>
            <a:ext cx="4063688" cy="1080120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pl-PL" b="1" dirty="0" smtClean="0"/>
              <a:t>Bath</a:t>
            </a:r>
            <a:r>
              <a:rPr lang="pl-PL" dirty="0" smtClean="0"/>
              <a:t> – miasto z zasobami wód geotermalnych, </a:t>
            </a:r>
            <a:r>
              <a:rPr lang="pl-PL" dirty="0"/>
              <a:t>dzięki którym kolonizatorzy rzymscy wybudowali tutaj łaźnie i świątynie.</a:t>
            </a:r>
          </a:p>
        </p:txBody>
      </p:sp>
      <p:pic>
        <p:nvPicPr>
          <p:cNvPr id="7171" name="Picture 3" descr="D:\SZKOLA\erasmus\zdjęcia\ola\17622184_10208681330863040_1828710607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334" y="2492896"/>
            <a:ext cx="422447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SZKOLA\erasmus\zdjęcia\honorata\IMG_20170401_1339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527" y="3140968"/>
            <a:ext cx="178219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PRIVATE\FOTO\TELEFON LUTY MARZEC 2017\2017-02\20170217_15374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62"/>
          <a:stretch/>
        </p:blipFill>
        <p:spPr bwMode="auto">
          <a:xfrm>
            <a:off x="350996" y="2492897"/>
            <a:ext cx="363887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PRIVATE\FOTO\TELEFON LUTY MARZEC 2017\2017-02\20170217_161418_Burst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59"/>
          <a:stretch/>
        </p:blipFill>
        <p:spPr bwMode="auto">
          <a:xfrm rot="5400000">
            <a:off x="-33292" y="3525255"/>
            <a:ext cx="2376265" cy="160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Realizacja projektu</a:t>
            </a:r>
            <a:br>
              <a:rPr lang="pl-PL" dirty="0" smtClean="0"/>
            </a:br>
            <a:r>
              <a:rPr lang="pl-PL" dirty="0" smtClean="0"/>
              <a:t>rok szkolny 2016/2017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86035791"/>
      </p:ext>
    </p:extLst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51519" y="4941168"/>
            <a:ext cx="4176465" cy="1613904"/>
          </a:xfrm>
        </p:spPr>
        <p:txBody>
          <a:bodyPr/>
          <a:lstStyle/>
          <a:p>
            <a:pPr algn="ctr"/>
            <a:r>
              <a:rPr lang="pl-PL" b="1" dirty="0"/>
              <a:t>Stonehenge</a:t>
            </a:r>
            <a:r>
              <a:rPr lang="pl-PL" dirty="0"/>
              <a:t> - jedna z najsłynniejszych europejskich budowli megalitycznych</a:t>
            </a:r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Realizacja projektu</a:t>
            </a:r>
            <a:br>
              <a:rPr lang="pl-PL" dirty="0" smtClean="0"/>
            </a:br>
            <a:r>
              <a:rPr lang="pl-PL" dirty="0" smtClean="0"/>
              <a:t>rok szkolny 2016/2017</a:t>
            </a:r>
            <a:endParaRPr lang="pl-PL" dirty="0"/>
          </a:p>
        </p:txBody>
      </p:sp>
      <p:pic>
        <p:nvPicPr>
          <p:cNvPr id="8194" name="Picture 2" descr="D:\PRIVATE\FOTO\TELEFON LUTY MARZEC 2017\2017-02\20170212_1301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803" y="4149080"/>
            <a:ext cx="4162261" cy="234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PRIVATE\FOTO\TELEFON LUTY MARZEC 2017\2017-02\20170212_131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1520" y="2188885"/>
            <a:ext cx="4176464" cy="234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60131"/>
      </p:ext>
    </p:extLst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51521" y="2679192"/>
            <a:ext cx="5832647" cy="384615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l-PL" b="1" dirty="0"/>
              <a:t>LONDYN, </a:t>
            </a:r>
            <a:r>
              <a:rPr lang="pl-PL" dirty="0"/>
              <a:t>stolica Zjednoczonego Królestwa Wielkiej Brytanii i Irlandii Północnej, miasto wyjątkowe, gdzie średniowieczne klimaty przenikają się ze współczesnością w sposób niebywały i </a:t>
            </a:r>
            <a:r>
              <a:rPr lang="pl-PL" dirty="0" smtClean="0"/>
              <a:t>fascynujący. „Dzięki </a:t>
            </a:r>
            <a:r>
              <a:rPr lang="pl-PL" dirty="0"/>
              <a:t>projektowi realizowanemu w ramach akcji Erasmus+ mogłam tu wrócić, odkryć na nowo miejsca, w których już byłam, jak również odwiedzić te, których wcześniej nie odwiedziłam. Przede wszystkim zaś mogłam zarazić swoją fascynacją tą światową metropolią nauczycieli z naszej </a:t>
            </a:r>
            <a:r>
              <a:rPr lang="pl-PL" dirty="0" smtClean="0"/>
              <a:t>szkoły”.</a:t>
            </a:r>
            <a:endParaRPr lang="pl-PL" dirty="0"/>
          </a:p>
        </p:txBody>
      </p:sp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Realizacja projektu</a:t>
            </a:r>
            <a:br>
              <a:rPr lang="pl-PL" dirty="0" smtClean="0"/>
            </a:br>
            <a:r>
              <a:rPr lang="pl-PL" dirty="0" smtClean="0"/>
              <a:t>rok szkolny 2016/2017</a:t>
            </a:r>
            <a:endParaRPr lang="pl-PL" dirty="0"/>
          </a:p>
        </p:txBody>
      </p:sp>
      <p:pic>
        <p:nvPicPr>
          <p:cNvPr id="9218" name="Picture 2" descr="D:\SZKOLA\erasmus\zdjęcia\ola\17968136_10208826269366412_498259898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708920"/>
            <a:ext cx="2212191" cy="393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082049"/>
      </p:ext>
    </p:extLst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Realizacja projektu</a:t>
            </a:r>
            <a:br>
              <a:rPr lang="pl-PL" dirty="0" smtClean="0"/>
            </a:br>
            <a:r>
              <a:rPr lang="pl-PL" dirty="0" smtClean="0"/>
              <a:t>rok szkolny 2016/2017</a:t>
            </a:r>
            <a:endParaRPr lang="pl-PL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492896"/>
            <a:ext cx="6022843" cy="338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173353"/>
            <a:ext cx="3427882" cy="2570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3909522"/>
      </p:ext>
    </p:extLst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PRIVATE\FOTO\TELEFON LUTY MARZEC 2017\2017-02\20170208_1507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76613" y="3077013"/>
            <a:ext cx="4645326" cy="261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PRIVATE\FOTO\TELEFON LUTY MARZEC 2017\2017-02\20170208_1306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996952"/>
            <a:ext cx="5355113" cy="301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Realizacja projektu</a:t>
            </a:r>
            <a:br>
              <a:rPr lang="pl-PL" dirty="0" smtClean="0"/>
            </a:br>
            <a:r>
              <a:rPr lang="pl-PL" dirty="0" smtClean="0"/>
              <a:t>rok szkolny 2016/2017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27590113"/>
      </p:ext>
    </p:extLst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08920"/>
            <a:ext cx="6016667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D:\SZKOLA\erasmus\zdjęcia\ola\18053124_10208826233365512_6460146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699703"/>
            <a:ext cx="2545195" cy="339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Realizacja projektu</a:t>
            </a:r>
            <a:br>
              <a:rPr lang="pl-PL" dirty="0" smtClean="0"/>
            </a:br>
            <a:r>
              <a:rPr lang="pl-PL" dirty="0" smtClean="0"/>
              <a:t>rok szkolny 2016/2017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69952619"/>
      </p:ext>
    </p:extLst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Realizacja projektu</a:t>
            </a:r>
            <a:br>
              <a:rPr lang="pl-PL" dirty="0" smtClean="0"/>
            </a:br>
            <a:r>
              <a:rPr lang="pl-PL" dirty="0" smtClean="0"/>
              <a:t>rok szkolny 2016/2017</a:t>
            </a:r>
            <a:endParaRPr lang="pl-PL" dirty="0"/>
          </a:p>
        </p:txBody>
      </p:sp>
      <p:pic>
        <p:nvPicPr>
          <p:cNvPr id="13314" name="Picture 2" descr="Zdjęcie użytkownika Kreowanie nowej jakości szkoły poprzez pracę zespołową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998" y="4149080"/>
            <a:ext cx="4343592" cy="244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Zdjęcie użytkownika Kreowanie nowej jakości szkoły poprzez pracę zespołową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20888"/>
            <a:ext cx="3919824" cy="293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140283"/>
      </p:ext>
    </p:extLst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Wnioskowanie</a:t>
            </a: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13"/>
          </p:nvPr>
        </p:nvSpPr>
        <p:spPr>
          <a:xfrm>
            <a:off x="323528" y="2679192"/>
            <a:ext cx="8568951" cy="3447288"/>
          </a:xfrm>
        </p:spPr>
        <p:txBody>
          <a:bodyPr>
            <a:normAutofit fontScale="92500"/>
          </a:bodyPr>
          <a:lstStyle/>
          <a:p>
            <a:pPr algn="just"/>
            <a:r>
              <a:rPr lang="pl-PL" dirty="0"/>
              <a:t>W lutym </a:t>
            </a:r>
            <a:r>
              <a:rPr lang="pl-PL" dirty="0" smtClean="0"/>
              <a:t>2016 roku został </a:t>
            </a:r>
            <a:r>
              <a:rPr lang="pl-PL" dirty="0"/>
              <a:t>opracowany i zgłoszony do konkursu przez dyrektora i nauczycieli wniosek w ramach akcji KA1 MOBILNOŚĆ KADRY EDUKACJI SZKOLNEJ w programie Erasmus+.</a:t>
            </a:r>
          </a:p>
          <a:p>
            <a:pPr algn="just"/>
            <a:r>
              <a:rPr lang="pl-PL" dirty="0"/>
              <a:t>Przygotowany projekt </a:t>
            </a:r>
            <a:r>
              <a:rPr lang="pl-PL" dirty="0" smtClean="0"/>
              <a:t>otrzymał tytuł</a:t>
            </a:r>
            <a:r>
              <a:rPr lang="pl-PL" dirty="0"/>
              <a:t> </a:t>
            </a:r>
            <a:r>
              <a:rPr lang="pl-PL" b="1" dirty="0"/>
              <a:t>„Kreowanie nowej jakości szkoły poprzez pracę zespołową i kształtowanie postawy przedsiębiorczej społeczności szkolnej”.</a:t>
            </a:r>
            <a:endParaRPr lang="pl-PL" dirty="0"/>
          </a:p>
          <a:p>
            <a:pPr algn="just"/>
            <a:r>
              <a:rPr lang="pl-PL" dirty="0"/>
              <a:t>Z</a:t>
            </a:r>
            <a:r>
              <a:rPr lang="pl-PL" dirty="0" smtClean="0"/>
              <a:t>łożony </a:t>
            </a:r>
            <a:r>
              <a:rPr lang="pl-PL" dirty="0"/>
              <a:t>wniosek uzyskał łącznie 89 punktów na 100 możliwych i został zatwierdzony do realizacji na lata 2016-2018. Projekt jest współfinansowany w ramach programu Unii Europejskiej Erasmus+.</a:t>
            </a:r>
          </a:p>
          <a:p>
            <a:pPr algn="just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45734650"/>
      </p:ext>
    </p:extLst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90778" y="2975152"/>
            <a:ext cx="4508861" cy="2536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924632"/>
            <a:ext cx="5505166" cy="3096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Realizacja projektu</a:t>
            </a:r>
            <a:br>
              <a:rPr lang="pl-PL" dirty="0" smtClean="0"/>
            </a:br>
            <a:r>
              <a:rPr lang="pl-PL" dirty="0" smtClean="0"/>
              <a:t>rok szkolny 2016/2017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55312190"/>
      </p:ext>
    </p:extLst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Realizacja projektu</a:t>
            </a:r>
            <a:br>
              <a:rPr lang="pl-PL" dirty="0" smtClean="0"/>
            </a:br>
            <a:r>
              <a:rPr lang="pl-PL" dirty="0" smtClean="0"/>
              <a:t>rok szkolny 2016/2017</a:t>
            </a:r>
            <a:endParaRPr lang="pl-PL" dirty="0"/>
          </a:p>
        </p:txBody>
      </p:sp>
      <p:pic>
        <p:nvPicPr>
          <p:cNvPr id="17412" name="Picture 4" descr="Zdjęcie użytkownika Kreowanie nowej jakości szkoły poprzez pracę zespołową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2" y="2285428"/>
            <a:ext cx="2308185" cy="410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Zdjęcie użytkownika Kreowanie nowej jakości szkoły poprzez pracę zespołową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276872"/>
            <a:ext cx="2318943" cy="412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D:\PRIVATE\FOTO\TELEFON LUTY MARZEC 2017\2017-02\20170208_1339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5" t="7730" r="25187" b="13949"/>
          <a:stretch/>
        </p:blipFill>
        <p:spPr bwMode="auto">
          <a:xfrm>
            <a:off x="5508103" y="2927636"/>
            <a:ext cx="3095569" cy="281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765947"/>
      </p:ext>
    </p:extLst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Zdjęcie użytkownika Kreowanie nowej jakości szkoły poprzez pracę zespołową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470452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Zdjęcie użytkownika Kreowanie nowej jakości szkoły poprzez pracę zespołową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068960"/>
            <a:ext cx="1943645" cy="345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Realizacja projektu</a:t>
            </a:r>
            <a:br>
              <a:rPr lang="pl-PL" dirty="0" smtClean="0"/>
            </a:br>
            <a:r>
              <a:rPr lang="pl-PL" dirty="0" smtClean="0"/>
              <a:t>rok szkolny 2016/2017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11570635"/>
      </p:ext>
    </p:extLst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Zdjęcie użytkownika Kreowanie nowej jakości szkoły poprzez pracę zespołową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0928"/>
            <a:ext cx="4919531" cy="368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Zdjęcie użytkownika Kreowanie nowej jakości szkoły poprzez pracę zespołową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014" y="3554613"/>
            <a:ext cx="3639390" cy="204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Realizacja projektu</a:t>
            </a:r>
            <a:br>
              <a:rPr lang="pl-PL" dirty="0" smtClean="0"/>
            </a:br>
            <a:r>
              <a:rPr lang="pl-PL" dirty="0" smtClean="0"/>
              <a:t>rok szkolny 2016/2017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88243136"/>
      </p:ext>
    </p:extLst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Zdjęcie użytkownika Kreowanie nowej jakości szkoły poprzez pracę zespołową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2686227" cy="477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Zdjęcie użytkownika Kreowanie nowej jakości szkoły poprzez pracę zespołową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867" y="3068960"/>
            <a:ext cx="5559603" cy="312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Realizacja projektu</a:t>
            </a:r>
            <a:br>
              <a:rPr lang="pl-PL" dirty="0" smtClean="0"/>
            </a:br>
            <a:r>
              <a:rPr lang="pl-PL" dirty="0" smtClean="0"/>
              <a:t>rok szkolny 2016/2017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099443"/>
      </p:ext>
    </p:extLst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51520" y="4653136"/>
            <a:ext cx="8640959" cy="2016224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l-PL" dirty="0" smtClean="0"/>
              <a:t>Ostatnia mobilność to wizyta w </a:t>
            </a:r>
            <a:r>
              <a:rPr lang="pl-PL" b="1" dirty="0" smtClean="0"/>
              <a:t>Bolonii</a:t>
            </a:r>
            <a:r>
              <a:rPr lang="pl-PL" dirty="0" smtClean="0"/>
              <a:t> we </a:t>
            </a:r>
            <a:r>
              <a:rPr lang="pl-PL" b="1" dirty="0" smtClean="0"/>
              <a:t>Włoszech</a:t>
            </a:r>
            <a:r>
              <a:rPr lang="pl-PL" dirty="0" smtClean="0"/>
              <a:t> i szkolenie z zakresu </a:t>
            </a:r>
            <a:r>
              <a:rPr lang="pl-PL" b="1" dirty="0" smtClean="0"/>
              <a:t>„Soft </a:t>
            </a:r>
            <a:r>
              <a:rPr lang="pl-PL" b="1" dirty="0" err="1" smtClean="0"/>
              <a:t>Skills</a:t>
            </a:r>
            <a:r>
              <a:rPr lang="pl-PL" b="1" dirty="0" smtClean="0"/>
              <a:t>”.</a:t>
            </a:r>
            <a:endParaRPr lang="pl-PL" dirty="0" smtClean="0"/>
          </a:p>
          <a:p>
            <a:pPr marL="0" indent="0" algn="just">
              <a:buNone/>
            </a:pPr>
            <a:r>
              <a:rPr lang="pl-PL" dirty="0" smtClean="0"/>
              <a:t>Na </a:t>
            </a:r>
            <a:r>
              <a:rPr lang="pl-PL" dirty="0"/>
              <a:t>umiejętności te składa się komunikatywność, asertywność, kreatywność, odporność na stres, kompetencje przywódcze, umiejętność współpracy z innymi ludźmi jak i pracy samodzielnej oraz zarządzanie czasem.</a:t>
            </a:r>
          </a:p>
        </p:txBody>
      </p:sp>
      <p:pic>
        <p:nvPicPr>
          <p:cNvPr id="9218" name="Picture 2" descr="Zdjęcie użytkownika Kreowanie nowej jakości szkoły poprzez pracę zespołową."/>
          <p:cNvPicPr>
            <a:picLocks noChangeAspect="1" noChangeArrowheads="1"/>
          </p:cNvPicPr>
          <p:nvPr/>
        </p:nvPicPr>
        <p:blipFill>
          <a:blip r:embed="rId2" cstate="print"/>
          <a:srcRect r="15635"/>
          <a:stretch>
            <a:fillRect/>
          </a:stretch>
        </p:blipFill>
        <p:spPr bwMode="auto">
          <a:xfrm>
            <a:off x="5148064" y="2636912"/>
            <a:ext cx="2700287" cy="1800414"/>
          </a:xfrm>
          <a:prstGeom prst="rect">
            <a:avLst/>
          </a:prstGeom>
          <a:noFill/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609600" y="4907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Realizacja projektu</a:t>
            </a:r>
            <a:b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rok szkolny 2016/2017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220" name="Picture 4" descr="Zdjęcie użytkownika Kreowanie nowej jakości szkoły poprzez pracę zespołową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636912"/>
            <a:ext cx="3200355" cy="180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3277883"/>
      </p:ext>
    </p:extLst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707904" y="2636912"/>
            <a:ext cx="5328591" cy="388843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l-PL" b="1" dirty="0" smtClean="0"/>
              <a:t>Bolonia </a:t>
            </a:r>
            <a:r>
              <a:rPr lang="pl-PL" dirty="0" smtClean="0"/>
              <a:t>- przepiękne miasto w północnej części Włoch, stolica regionu Emilia-Romania. Urzeka klimatycznymi podcieniami, które rozciągają się na przestrzeni ponad 50 km, strzelistymi wieżami i wszechobecnym kolorem czerwonym i pomarańczowym… To tu w 1088r. założono najstarszy uniwersytet na świecie, gdzie studiował Mikołaj Kopernik czy Wincenty Kadłubek.</a:t>
            </a:r>
          </a:p>
        </p:txBody>
      </p:sp>
      <p:sp>
        <p:nvSpPr>
          <p:cNvPr id="20" name="Tytuł 1"/>
          <p:cNvSpPr txBox="1">
            <a:spLocks/>
          </p:cNvSpPr>
          <p:nvPr/>
        </p:nvSpPr>
        <p:spPr>
          <a:xfrm>
            <a:off x="609600" y="4907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Realizacja projektu</a:t>
            </a:r>
            <a:b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rok szkolny 2016/2017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3490" name="Picture 2" descr="Zdjęcie użytkownika Kreowanie nowej jakości szkoły poprzez pracę zespołową."/>
          <p:cNvPicPr>
            <a:picLocks noChangeAspect="1" noChangeArrowheads="1"/>
          </p:cNvPicPr>
          <p:nvPr/>
        </p:nvPicPr>
        <p:blipFill>
          <a:blip r:embed="rId2" cstate="print"/>
          <a:srcRect b="31169"/>
          <a:stretch>
            <a:fillRect/>
          </a:stretch>
        </p:blipFill>
        <p:spPr bwMode="auto">
          <a:xfrm>
            <a:off x="323528" y="2348880"/>
            <a:ext cx="3236538" cy="3960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6772347"/>
      </p:ext>
    </p:extLst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"/>
          <p:cNvSpPr txBox="1">
            <a:spLocks/>
          </p:cNvSpPr>
          <p:nvPr/>
        </p:nvSpPr>
        <p:spPr>
          <a:xfrm>
            <a:off x="609600" y="4907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Realizacja projektu</a:t>
            </a:r>
            <a:b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rok szkolny 2016/2017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4516" name="Picture 4" descr="Zdjęcie użytkownika Kreowanie nowej jakości szkoły poprzez pracę zespołową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564904"/>
            <a:ext cx="7272808" cy="40909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6772347"/>
      </p:ext>
    </p:extLst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"/>
          <p:cNvSpPr txBox="1">
            <a:spLocks/>
          </p:cNvSpPr>
          <p:nvPr/>
        </p:nvSpPr>
        <p:spPr>
          <a:xfrm>
            <a:off x="609600" y="4907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Realizacja projektu</a:t>
            </a:r>
            <a:b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rok szkolny 2016/2017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9634" name="Picture 2" descr="Zdjęcie użytkownika Kreowanie nowej jakości szkoły poprzez pracę zespołową."/>
          <p:cNvPicPr>
            <a:picLocks noChangeAspect="1" noChangeArrowheads="1"/>
          </p:cNvPicPr>
          <p:nvPr/>
        </p:nvPicPr>
        <p:blipFill>
          <a:blip r:embed="rId2" cstate="print"/>
          <a:srcRect r="48191"/>
          <a:stretch>
            <a:fillRect/>
          </a:stretch>
        </p:blipFill>
        <p:spPr bwMode="auto">
          <a:xfrm>
            <a:off x="323528" y="2780928"/>
            <a:ext cx="3024336" cy="3283565"/>
          </a:xfrm>
          <a:prstGeom prst="rect">
            <a:avLst/>
          </a:prstGeom>
          <a:noFill/>
        </p:spPr>
      </p:pic>
      <p:pic>
        <p:nvPicPr>
          <p:cNvPr id="69636" name="Picture 4" descr="Zdjęcie użytkownika Kreowanie nowej jakości szkoły poprzez pracę zespołową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3284984"/>
            <a:ext cx="4928548" cy="27723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6772347"/>
      </p:ext>
    </p:extLst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"/>
          <p:cNvSpPr txBox="1">
            <a:spLocks/>
          </p:cNvSpPr>
          <p:nvPr/>
        </p:nvSpPr>
        <p:spPr>
          <a:xfrm>
            <a:off x="609600" y="4907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Realizacja projektu</a:t>
            </a:r>
            <a:b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rok szkolny 2016/2017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8610" name="Picture 2" descr="Zdjęcie użytkownika Kreowanie nowej jakości szkoły poprzez pracę zespołową."/>
          <p:cNvPicPr>
            <a:picLocks noChangeAspect="1" noChangeArrowheads="1"/>
          </p:cNvPicPr>
          <p:nvPr/>
        </p:nvPicPr>
        <p:blipFill>
          <a:blip r:embed="rId2" cstate="print"/>
          <a:srcRect t="5659" b="15789"/>
          <a:stretch>
            <a:fillRect/>
          </a:stretch>
        </p:blipFill>
        <p:spPr bwMode="auto">
          <a:xfrm>
            <a:off x="5436096" y="2708920"/>
            <a:ext cx="2862880" cy="3997918"/>
          </a:xfrm>
          <a:prstGeom prst="rect">
            <a:avLst/>
          </a:prstGeom>
          <a:noFill/>
        </p:spPr>
      </p:pic>
      <p:pic>
        <p:nvPicPr>
          <p:cNvPr id="68612" name="Picture 4" descr="Zdjęcie użytkownika Kreowanie nowej jakości szkoły poprzez pracę zespołową."/>
          <p:cNvPicPr>
            <a:picLocks noChangeAspect="1" noChangeArrowheads="1"/>
          </p:cNvPicPr>
          <p:nvPr/>
        </p:nvPicPr>
        <p:blipFill>
          <a:blip r:embed="rId3" cstate="print"/>
          <a:srcRect b="7510"/>
          <a:stretch>
            <a:fillRect/>
          </a:stretch>
        </p:blipFill>
        <p:spPr bwMode="auto">
          <a:xfrm>
            <a:off x="971600" y="2204864"/>
            <a:ext cx="2736304" cy="44991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6772347"/>
      </p:ext>
    </p:extLst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Ogólny zarys projektu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51520" y="2708920"/>
            <a:ext cx="8568951" cy="3417560"/>
          </a:xfrm>
        </p:spPr>
        <p:txBody>
          <a:bodyPr>
            <a:normAutofit/>
          </a:bodyPr>
          <a:lstStyle/>
          <a:p>
            <a:pPr algn="just"/>
            <a:r>
              <a:rPr lang="pl-PL" dirty="0" smtClean="0"/>
              <a:t>Projekt zakładał zdobywanie wiedzy </a:t>
            </a:r>
            <a:r>
              <a:rPr lang="pl-PL" dirty="0"/>
              <a:t>w zakresie zarządzania zasobami ludzkimi jako sposobu na skuteczne kierowanie pracą zespołu uczniów lub nauczycieli. </a:t>
            </a:r>
            <a:endParaRPr lang="pl-PL" dirty="0" smtClean="0"/>
          </a:p>
          <a:p>
            <a:pPr algn="just"/>
            <a:r>
              <a:rPr lang="pl-PL" dirty="0" smtClean="0"/>
              <a:t>Głównym celem projektu było doskonalenie umiejętności </a:t>
            </a:r>
            <a:r>
              <a:rPr lang="pl-PL" b="1" dirty="0" smtClean="0"/>
              <a:t>pracy </a:t>
            </a:r>
            <a:r>
              <a:rPr lang="pl-PL" b="1" dirty="0"/>
              <a:t>zespołowej </a:t>
            </a:r>
            <a:r>
              <a:rPr lang="pl-PL" dirty="0" smtClean="0"/>
              <a:t>we </a:t>
            </a:r>
            <a:r>
              <a:rPr lang="pl-PL" dirty="0"/>
              <a:t>wszystkich obszarach działalności szkoły. Sądzimy, że ma ona wpływ na zdobywanie przez uczniów kompetencji w zakresie samorządności, przedsiębiorczości i przygotowania do pełnienia ról społecznych w życiu </a:t>
            </a:r>
            <a:r>
              <a:rPr lang="pl-PL" dirty="0" smtClean="0"/>
              <a:t>dorosłym.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59288521"/>
      </p:ext>
    </p:extLst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"/>
          <p:cNvSpPr txBox="1">
            <a:spLocks/>
          </p:cNvSpPr>
          <p:nvPr/>
        </p:nvSpPr>
        <p:spPr>
          <a:xfrm>
            <a:off x="609600" y="4907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Realizacja projektu</a:t>
            </a:r>
            <a:b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rok szkolny 2016/2017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467544" y="2564904"/>
            <a:ext cx="8352927" cy="12241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 smtClean="0"/>
              <a:t>Organizatorzy kursu „Soft </a:t>
            </a:r>
            <a:r>
              <a:rPr lang="pl-PL" dirty="0" err="1" smtClean="0"/>
              <a:t>Skills</a:t>
            </a:r>
            <a:r>
              <a:rPr lang="pl-PL" dirty="0" smtClean="0"/>
              <a:t>” umożliwili nauczycielom pełne zanurzenie się w kulturze włoskiej organizując wycieczki do </a:t>
            </a:r>
            <a:r>
              <a:rPr lang="pl-PL" b="1" dirty="0" smtClean="0"/>
              <a:t>Florencji</a:t>
            </a:r>
            <a:r>
              <a:rPr lang="pl-PL" dirty="0" smtClean="0"/>
              <a:t> i </a:t>
            </a:r>
            <a:r>
              <a:rPr lang="pl-PL" b="1" dirty="0" smtClean="0"/>
              <a:t>Wenecji</a:t>
            </a:r>
            <a:r>
              <a:rPr lang="pl-PL" dirty="0" smtClean="0"/>
              <a:t>.</a:t>
            </a:r>
          </a:p>
          <a:p>
            <a:pPr marL="0" indent="0" algn="just">
              <a:buNone/>
            </a:pPr>
            <a:endParaRPr lang="pl-PL" dirty="0" smtClean="0"/>
          </a:p>
        </p:txBody>
      </p:sp>
      <p:pic>
        <p:nvPicPr>
          <p:cNvPr id="67586" name="Picture 2" descr="Zdjęcie użytkownika Natasza Tchorz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77072"/>
            <a:ext cx="4008444" cy="2254750"/>
          </a:xfrm>
          <a:prstGeom prst="rect">
            <a:avLst/>
          </a:prstGeom>
          <a:noFill/>
        </p:spPr>
      </p:pic>
      <p:pic>
        <p:nvPicPr>
          <p:cNvPr id="67588" name="Picture 4" descr="Zdjęcie użytkownika Natasza Tchorz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090572"/>
            <a:ext cx="4032448" cy="22682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6772347"/>
      </p:ext>
    </p:extLst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"/>
          <p:cNvSpPr txBox="1">
            <a:spLocks/>
          </p:cNvSpPr>
          <p:nvPr/>
        </p:nvSpPr>
        <p:spPr>
          <a:xfrm>
            <a:off x="609600" y="4907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Realizacja projektu</a:t>
            </a:r>
            <a:b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rok szkolny 2016/2017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5538" name="Picture 2" descr="Zdjęcie użytkownika Natasza Tchorz."/>
          <p:cNvPicPr>
            <a:picLocks noChangeAspect="1" noChangeArrowheads="1"/>
          </p:cNvPicPr>
          <p:nvPr/>
        </p:nvPicPr>
        <p:blipFill>
          <a:blip r:embed="rId2" cstate="print"/>
          <a:srcRect l="26027" t="4871" r="21918" b="14615"/>
          <a:stretch>
            <a:fillRect/>
          </a:stretch>
        </p:blipFill>
        <p:spPr bwMode="auto">
          <a:xfrm>
            <a:off x="251520" y="3212976"/>
            <a:ext cx="3145048" cy="2736304"/>
          </a:xfrm>
          <a:prstGeom prst="rect">
            <a:avLst/>
          </a:prstGeom>
          <a:noFill/>
        </p:spPr>
      </p:pic>
      <p:pic>
        <p:nvPicPr>
          <p:cNvPr id="65540" name="Picture 4" descr="Zdjęcie użytkownika Natasza Tchorz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2780928"/>
            <a:ext cx="5380601" cy="35283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6772347"/>
      </p:ext>
    </p:extLst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683568" y="2420888"/>
            <a:ext cx="8352927" cy="19739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b="1" dirty="0" smtClean="0"/>
              <a:t>Rok szkolny 2017/2018 </a:t>
            </a:r>
            <a:r>
              <a:rPr lang="pl-PL" dirty="0" smtClean="0"/>
              <a:t>był dla nas czasem kreowania nowej jakości pracy szkoły poprzez pracę zespołową i kształtowanie postawy przedsiębiorczej społeczności szkolnej oraz  upowszechniania rezultatów naszego projektu w środowisku lokalnym.</a:t>
            </a:r>
          </a:p>
          <a:p>
            <a:pPr marL="0" indent="0" algn="just">
              <a:buNone/>
            </a:pPr>
            <a:endParaRPr lang="pl-PL" dirty="0" smtClean="0"/>
          </a:p>
        </p:txBody>
      </p:sp>
      <p:sp>
        <p:nvSpPr>
          <p:cNvPr id="20" name="Tytuł 1"/>
          <p:cNvSpPr txBox="1">
            <a:spLocks/>
          </p:cNvSpPr>
          <p:nvPr/>
        </p:nvSpPr>
        <p:spPr>
          <a:xfrm>
            <a:off x="609600" y="4907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Realizacja projektu</a:t>
            </a:r>
            <a:b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rok szkolny 2017/2018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 descr="Zdjęcie użytkownika Kreowanie nowej jakości szkoły poprzez pracę zespołową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4221088"/>
            <a:ext cx="3760417" cy="21152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6772347"/>
      </p:ext>
    </p:extLst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467544" y="2492896"/>
            <a:ext cx="8352927" cy="19739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 smtClean="0"/>
              <a:t>Nauczyciele naszej szkoły uczestniczyli w </a:t>
            </a:r>
            <a:r>
              <a:rPr lang="pl-PL" b="1" dirty="0" smtClean="0"/>
              <a:t>zajęciach warsztatowych z zakresu pracy zespołowej</a:t>
            </a:r>
            <a:r>
              <a:rPr lang="pl-PL" dirty="0" smtClean="0"/>
              <a:t>. Pierwsze zajęcia dotyczyły komunikacji w zespole nauczycielskim, drugie doskonalenia kompetencji w zakresie współpracy z rodzicami.  </a:t>
            </a:r>
          </a:p>
        </p:txBody>
      </p:sp>
      <p:sp>
        <p:nvSpPr>
          <p:cNvPr id="20" name="Tytuł 1"/>
          <p:cNvSpPr txBox="1">
            <a:spLocks/>
          </p:cNvSpPr>
          <p:nvPr/>
        </p:nvSpPr>
        <p:spPr>
          <a:xfrm>
            <a:off x="609600" y="4907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Realizacja projektu</a:t>
            </a:r>
            <a:b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rok szkolny 2017/2018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4077072"/>
            <a:ext cx="4281331" cy="2408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6772347"/>
      </p:ext>
    </p:extLst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971600" y="5561856"/>
            <a:ext cx="6912767" cy="1296144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pl-PL" b="1" dirty="0" err="1" smtClean="0"/>
              <a:t>Let’s</a:t>
            </a:r>
            <a:r>
              <a:rPr lang="pl-PL" b="1" dirty="0" smtClean="0"/>
              <a:t> </a:t>
            </a:r>
            <a:r>
              <a:rPr lang="pl-PL" b="1" dirty="0" err="1" smtClean="0"/>
              <a:t>build</a:t>
            </a:r>
            <a:r>
              <a:rPr lang="pl-PL" b="1" dirty="0" smtClean="0"/>
              <a:t> a </a:t>
            </a:r>
            <a:r>
              <a:rPr lang="pl-PL" b="1" dirty="0" err="1" smtClean="0"/>
              <a:t>tower</a:t>
            </a:r>
            <a:r>
              <a:rPr lang="pl-PL" b="1" dirty="0" smtClean="0"/>
              <a:t>! </a:t>
            </a:r>
          </a:p>
          <a:p>
            <a:pPr marL="0" indent="0" algn="just">
              <a:buNone/>
            </a:pPr>
            <a:r>
              <a:rPr lang="pl-PL" dirty="0" smtClean="0"/>
              <a:t>Klasy  I-VII uczestniczyły w warsztatach, podczas których uczniowie wgłębiali się w tajniki pracy zespołowej.</a:t>
            </a:r>
          </a:p>
        </p:txBody>
      </p:sp>
      <p:sp>
        <p:nvSpPr>
          <p:cNvPr id="20" name="Tytuł 1"/>
          <p:cNvSpPr txBox="1">
            <a:spLocks/>
          </p:cNvSpPr>
          <p:nvPr/>
        </p:nvSpPr>
        <p:spPr>
          <a:xfrm>
            <a:off x="609600" y="4907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Realizacja projektu</a:t>
            </a:r>
            <a:b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rok szkolny 2017/2018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9394" name="Picture 2" descr="Zdjęcie użytkownika Kreowanie nowej jakości szkoły poprzez pracę zespołową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2780928"/>
            <a:ext cx="1656184" cy="2944326"/>
          </a:xfrm>
          <a:prstGeom prst="rect">
            <a:avLst/>
          </a:prstGeom>
          <a:noFill/>
        </p:spPr>
      </p:pic>
      <p:pic>
        <p:nvPicPr>
          <p:cNvPr id="59396" name="Picture 4" descr="Zdjęcie użytkownika Kreowanie nowej jakości szkoły poprzez pracę zespołową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2492896"/>
            <a:ext cx="4992554" cy="28083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6772347"/>
      </p:ext>
    </p:extLst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 txBox="1">
            <a:spLocks/>
          </p:cNvSpPr>
          <p:nvPr/>
        </p:nvSpPr>
        <p:spPr>
          <a:xfrm>
            <a:off x="609600" y="4907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Realizacja projektu</a:t>
            </a:r>
            <a:b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rok szkolny 2017/2018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23528" y="2276872"/>
            <a:ext cx="5112568" cy="4104456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pl-PL" b="1" dirty="0" smtClean="0"/>
              <a:t>Wybudujemy wieżę, cz. I</a:t>
            </a:r>
          </a:p>
          <a:p>
            <a:pPr marL="0" indent="0" algn="just">
              <a:buNone/>
            </a:pP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Na pierwszych warsztatach uczniowie klas 7a i 7c zostali podzieleni na zespoły drogą losowania i otrzymali zadanie podobne to tego, z jakim panie zmierzyły się na kursie w Bolonii. Otrzymali instrukcję i przystąpili do planowania działań. Następnie rozpoczęli budowę wieży z 25 kartek papieru. Głównym problemem był fakt, iż na etapie budowy nie mogli się porozumiewać słownie - musieli ustalić wszystko na etapie planowania. Efekt działań siódmoklasistów przerósł oczekiwania pań:)</a:t>
            </a:r>
          </a:p>
        </p:txBody>
      </p:sp>
      <p:pic>
        <p:nvPicPr>
          <p:cNvPr id="14338" name="Picture 2" descr="Obraz może zawierać: 5 osób, uśmiechnięci ludzie, ludzie siedzą i w budynku"/>
          <p:cNvPicPr>
            <a:picLocks noChangeAspect="1" noChangeArrowheads="1"/>
          </p:cNvPicPr>
          <p:nvPr/>
        </p:nvPicPr>
        <p:blipFill>
          <a:blip r:embed="rId2" cstate="print"/>
          <a:srcRect t="41737"/>
          <a:stretch>
            <a:fillRect/>
          </a:stretch>
        </p:blipFill>
        <p:spPr bwMode="auto">
          <a:xfrm>
            <a:off x="5580112" y="2999528"/>
            <a:ext cx="3334473" cy="3453807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 txBox="1">
            <a:spLocks/>
          </p:cNvSpPr>
          <p:nvPr/>
        </p:nvSpPr>
        <p:spPr>
          <a:xfrm>
            <a:off x="609600" y="4907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Realizacja projektu</a:t>
            </a:r>
            <a:b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rok szkolny 2017/2018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51520" y="2492896"/>
            <a:ext cx="8568952" cy="208823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pl-PL" b="1" dirty="0" smtClean="0"/>
              <a:t>Wybudujemy wieżę, cz. II</a:t>
            </a:r>
          </a:p>
          <a:p>
            <a:pPr marL="0" indent="0" algn="ctr">
              <a:buNone/>
            </a:pPr>
            <a:endParaRPr lang="pl-PL" b="1" dirty="0" smtClean="0"/>
          </a:p>
          <a:p>
            <a:pPr marL="0" indent="0" algn="just">
              <a:buNone/>
            </a:pPr>
            <a:r>
              <a:rPr lang="pl-PL" dirty="0" smtClean="0"/>
              <a:t>Na kolejnych warsztatach, przeanalizowali działania, które podejmowali podczas budowania wieży z kartek papieru. Co spowodowało, ze odnieśli sukces jako grupa? Czy jakieś działania utrudniały im pracę? W wyciągnięciu wniosków pomógł zespołom tekst o dzikich gęsiach, który był jednocześnie inspiracją dla pani Anety Polczyk i pani Nataszy Tchórz do przeprowadzenia cyklu zajęć o pracy zespołowej.</a:t>
            </a:r>
          </a:p>
        </p:txBody>
      </p:sp>
      <p:pic>
        <p:nvPicPr>
          <p:cNvPr id="69634" name="Picture 2" descr="Obraz może zawierać: 4 osoby, uśmiechnięci ludzie, ludzie siedzą"/>
          <p:cNvPicPr>
            <a:picLocks noChangeAspect="1" noChangeArrowheads="1"/>
          </p:cNvPicPr>
          <p:nvPr/>
        </p:nvPicPr>
        <p:blipFill>
          <a:blip r:embed="rId2" cstate="print"/>
          <a:srcRect t="19052" b="25909"/>
          <a:stretch>
            <a:fillRect/>
          </a:stretch>
        </p:blipFill>
        <p:spPr bwMode="auto">
          <a:xfrm>
            <a:off x="1763688" y="4725144"/>
            <a:ext cx="6047317" cy="1872208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 txBox="1">
            <a:spLocks/>
          </p:cNvSpPr>
          <p:nvPr/>
        </p:nvSpPr>
        <p:spPr>
          <a:xfrm>
            <a:off x="609600" y="4907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Realizacja projektu</a:t>
            </a:r>
            <a:b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rok szkolny 2017/2018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51520" y="2348880"/>
            <a:ext cx="8568952" cy="1584176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pl-PL" b="1" dirty="0" smtClean="0"/>
              <a:t>Wybudujemy wieżę, cz. III</a:t>
            </a:r>
          </a:p>
          <a:p>
            <a:pPr marL="0" indent="0" algn="just">
              <a:buNone/>
            </a:pP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Na ostatnich zajęciach z cyklu "praca w zespole" uczniowie klasy 7a i 7c dokonali podsumowania zdobytej wiedzy i umiejętności. Stworzyli bardzo pomysłowe plakaty, które zostały wyeksponowane na gazetkach ściennych.</a:t>
            </a:r>
          </a:p>
        </p:txBody>
      </p:sp>
      <p:pic>
        <p:nvPicPr>
          <p:cNvPr id="71682" name="Picture 2" descr="Obraz może zawierać: 6 osób, uśmiechnięci ludzie, ludzie stoją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933055"/>
            <a:ext cx="4536504" cy="2551783"/>
          </a:xfrm>
          <a:prstGeom prst="rect">
            <a:avLst/>
          </a:prstGeom>
          <a:noFill/>
        </p:spPr>
      </p:pic>
      <p:pic>
        <p:nvPicPr>
          <p:cNvPr id="71684" name="Picture 4" descr="Obraz może zawierać: 5 osób, uśmiechnięci ludzie, ludzie stoją i w budynku"/>
          <p:cNvPicPr>
            <a:picLocks noChangeAspect="1" noChangeArrowheads="1"/>
          </p:cNvPicPr>
          <p:nvPr/>
        </p:nvPicPr>
        <p:blipFill>
          <a:blip r:embed="rId3" cstate="print"/>
          <a:srcRect t="35056" b="16907"/>
          <a:stretch>
            <a:fillRect/>
          </a:stretch>
        </p:blipFill>
        <p:spPr bwMode="auto">
          <a:xfrm>
            <a:off x="5436096" y="3932407"/>
            <a:ext cx="3024336" cy="2582747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 txBox="1">
            <a:spLocks/>
          </p:cNvSpPr>
          <p:nvPr/>
        </p:nvSpPr>
        <p:spPr>
          <a:xfrm>
            <a:off x="609600" y="4907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Realizacja projektu</a:t>
            </a:r>
            <a:b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rok szkolny 2017/2018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23528" y="2132856"/>
            <a:ext cx="8568952" cy="172819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800" b="1" dirty="0" smtClean="0"/>
              <a:t>Wybudujemy wieżę, </a:t>
            </a:r>
            <a:r>
              <a:rPr lang="pl-PL" sz="1800" b="1" dirty="0" err="1" smtClean="0"/>
              <a:t>cd</a:t>
            </a:r>
            <a:endParaRPr lang="pl-PL" sz="1800" dirty="0" smtClean="0"/>
          </a:p>
          <a:p>
            <a:pPr marL="0" indent="0" algn="just">
              <a:buNone/>
            </a:pPr>
            <a:r>
              <a:rPr lang="pl-PL" sz="1800" dirty="0" smtClean="0"/>
              <a:t>Prezentowany cykl zajęć był niejako testem scenariuszy lekcji inspirowanych kursem Soft </a:t>
            </a:r>
            <a:r>
              <a:rPr lang="pl-PL" sz="1800" dirty="0" err="1" smtClean="0"/>
              <a:t>Skills</a:t>
            </a:r>
            <a:r>
              <a:rPr lang="pl-PL" sz="1800" dirty="0" smtClean="0"/>
              <a:t>, w którym uczestniczyli nauczyciele latem w Bolonii. Zajęcia zakończyły się sukcesem, więc stworzone scenariusze zostały przekazane pozostałym wychowawcom. Są dostępne w bibliotece oraz na stronie szkoły, aby zainteresowane osoby mogły z nich korzystać i wdrażać zasady efektywnej pracy w zespole. 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 t="26833"/>
          <a:stretch>
            <a:fillRect/>
          </a:stretch>
        </p:blipFill>
        <p:spPr bwMode="auto">
          <a:xfrm>
            <a:off x="395536" y="4077072"/>
            <a:ext cx="273104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 cstate="print"/>
          <a:srcRect t="3019" b="16971"/>
          <a:stretch>
            <a:fillRect/>
          </a:stretch>
        </p:blipFill>
        <p:spPr bwMode="auto">
          <a:xfrm>
            <a:off x="3347864" y="4077072"/>
            <a:ext cx="249748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4" cstate="print"/>
          <a:srcRect t="29760"/>
          <a:stretch>
            <a:fillRect/>
          </a:stretch>
        </p:blipFill>
        <p:spPr bwMode="auto">
          <a:xfrm>
            <a:off x="6084169" y="4077071"/>
            <a:ext cx="2858580" cy="2677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609600" y="4907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Realizacja projektu</a:t>
            </a:r>
            <a:b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rok szkolny 2017/2018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 t="18433" b="7835"/>
          <a:stretch>
            <a:fillRect/>
          </a:stretch>
        </p:blipFill>
        <p:spPr bwMode="auto">
          <a:xfrm>
            <a:off x="251520" y="2708920"/>
            <a:ext cx="867613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51520" y="2679192"/>
            <a:ext cx="8640959" cy="4062176"/>
          </a:xfrm>
        </p:spPr>
        <p:txBody>
          <a:bodyPr>
            <a:normAutofit/>
          </a:bodyPr>
          <a:lstStyle/>
          <a:p>
            <a:pPr algn="just"/>
            <a:r>
              <a:rPr lang="pl-PL" dirty="0"/>
              <a:t>Działania projektowe </a:t>
            </a:r>
            <a:r>
              <a:rPr lang="pl-PL" dirty="0" smtClean="0"/>
              <a:t>zakładały wpływ </a:t>
            </a:r>
            <a:r>
              <a:rPr lang="pl-PL" dirty="0"/>
              <a:t>na samodoskonalenie </a:t>
            </a:r>
            <a:r>
              <a:rPr lang="pl-PL" dirty="0" smtClean="0"/>
              <a:t>nauczycieli.</a:t>
            </a:r>
          </a:p>
          <a:p>
            <a:pPr algn="just"/>
            <a:r>
              <a:rPr lang="pl-PL" dirty="0" smtClean="0"/>
              <a:t>Poznanie </a:t>
            </a:r>
            <a:r>
              <a:rPr lang="pl-PL" dirty="0"/>
              <a:t>specyfiki pracy nauczycieli w innych krajach europejskich </a:t>
            </a:r>
            <a:r>
              <a:rPr lang="pl-PL" dirty="0" smtClean="0"/>
              <a:t>pozwoliły nauczycielom na </a:t>
            </a:r>
            <a:r>
              <a:rPr lang="pl-PL" dirty="0"/>
              <a:t>obserwację, analizę i ocenę skuteczności działań podejmowanych w innych systemach </a:t>
            </a:r>
            <a:r>
              <a:rPr lang="pl-PL" dirty="0" smtClean="0"/>
              <a:t>edukacyjnych</a:t>
            </a:r>
            <a:r>
              <a:rPr lang="pl-PL" dirty="0"/>
              <a:t> </a:t>
            </a:r>
            <a:r>
              <a:rPr lang="pl-PL" dirty="0" smtClean="0"/>
              <a:t>jak i na gruncie SP61.</a:t>
            </a:r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/>
          <a:lstStyle/>
          <a:p>
            <a:r>
              <a:rPr lang="pl-PL" dirty="0" smtClean="0"/>
              <a:t>Ogólny zarys projektu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17126216"/>
      </p:ext>
    </p:extLst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51520" y="2420888"/>
            <a:ext cx="8640960" cy="1973945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pl-PL" b="1" dirty="0" smtClean="0"/>
              <a:t>Samorząd Uczniowski</a:t>
            </a:r>
          </a:p>
          <a:p>
            <a:pPr marL="0" indent="0" algn="just">
              <a:buNone/>
            </a:pPr>
            <a:r>
              <a:rPr lang="pl-PL" dirty="0" smtClean="0"/>
              <a:t>Wykorzystując doświadczenia zdobyte podczas mobilności, pani Aleksandra </a:t>
            </a:r>
            <a:r>
              <a:rPr lang="pl-PL" dirty="0" err="1" smtClean="0"/>
              <a:t>Honza</a:t>
            </a:r>
            <a:r>
              <a:rPr lang="pl-PL" dirty="0" smtClean="0"/>
              <a:t> wzięła pod swoje skrzydła działania SU. Kampania wyborcza dostarczyła wszystkim niecodziennych emocji, pokazując formę działań prowadzących do stworzenia szkolnej demokracji.</a:t>
            </a:r>
          </a:p>
        </p:txBody>
      </p:sp>
      <p:sp>
        <p:nvSpPr>
          <p:cNvPr id="20" name="Tytuł 1"/>
          <p:cNvSpPr txBox="1">
            <a:spLocks/>
          </p:cNvSpPr>
          <p:nvPr/>
        </p:nvSpPr>
        <p:spPr>
          <a:xfrm>
            <a:off x="609600" y="4907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Realizacja projektu</a:t>
            </a:r>
            <a:b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rok szkolny 2017/2018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8370" name="Picture 2" descr="Zdjęcie użytkownika Kreowanie nowej jakości szkoły poprzez pracę zespołową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437112"/>
            <a:ext cx="3456384" cy="2221962"/>
          </a:xfrm>
          <a:prstGeom prst="rect">
            <a:avLst/>
          </a:prstGeom>
          <a:noFill/>
        </p:spPr>
      </p:pic>
      <p:pic>
        <p:nvPicPr>
          <p:cNvPr id="58372" name="Picture 4" descr="Zdjęcie użytkownika Kreowanie nowej jakości szkoły poprzez pracę zespołową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4365104"/>
            <a:ext cx="3048337" cy="22862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6772347"/>
      </p:ext>
    </p:extLst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Zdjęcie użytkownika Kreowanie nowej jakości szkoły poprzez pracę zespołową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80928"/>
            <a:ext cx="4148359" cy="3384376"/>
          </a:xfrm>
          <a:prstGeom prst="rect">
            <a:avLst/>
          </a:prstGeom>
          <a:noFill/>
        </p:spPr>
      </p:pic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635896" y="2564904"/>
            <a:ext cx="5256583" cy="403244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000" dirty="0" smtClean="0"/>
              <a:t>Dzięki działalności SU nasi uczniowie czują się ważni, wiedzą, że mają wpływ na to, co dzieje się wokół nich w szkole. Powołani zostali </a:t>
            </a:r>
            <a:r>
              <a:rPr lang="pl-PL" sz="2000" b="1" dirty="0" smtClean="0"/>
              <a:t>Rzecznicy Praw Ucznia, </a:t>
            </a:r>
            <a:r>
              <a:rPr lang="pl-PL" sz="2000" dirty="0" smtClean="0"/>
              <a:t>w szkole działał </a:t>
            </a:r>
            <a:r>
              <a:rPr lang="pl-PL" sz="2000" b="1" dirty="0" smtClean="0"/>
              <a:t>"szczęśliwy numerek</a:t>
            </a:r>
            <a:r>
              <a:rPr lang="pl-PL" sz="2000" dirty="0" smtClean="0"/>
              <a:t>", zorganizowano Walentynki, Dzień Dziecka i Zajęcia taneczne w ramach Międzynarodowego Dnia Tańca. Wszystkie kobiety w szkole otrzymały słodki upominek od męskiej części SU z okazji Dnia Kobiet ... Najważniejszą zaś sprawą jest fakt, iż Samorząd Uczniowski SP 61 ma już swoje logo:)</a:t>
            </a:r>
          </a:p>
        </p:txBody>
      </p:sp>
      <p:sp>
        <p:nvSpPr>
          <p:cNvPr id="20" name="Tytuł 1"/>
          <p:cNvSpPr txBox="1">
            <a:spLocks/>
          </p:cNvSpPr>
          <p:nvPr/>
        </p:nvSpPr>
        <p:spPr>
          <a:xfrm>
            <a:off x="609600" y="4907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Realizacja projektu</a:t>
            </a:r>
            <a:b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rok szkolny 2017/2018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46772347"/>
      </p:ext>
    </p:extLst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611560" y="2564904"/>
            <a:ext cx="8352927" cy="13681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000" dirty="0" smtClean="0"/>
              <a:t>Pracownicy i uczniowie doświadczają na co dzień, jak ważna jest znajomość języka angielskiego. W ramach</a:t>
            </a:r>
            <a:r>
              <a:rPr lang="pl-PL" sz="2000" b="1" dirty="0" smtClean="0"/>
              <a:t> Europejskiego Dnia Języków </a:t>
            </a:r>
            <a:r>
              <a:rPr lang="pl-PL" sz="2000" dirty="0" smtClean="0"/>
              <a:t>witaliśmy się w każdym języku europejskim. </a:t>
            </a:r>
          </a:p>
          <a:p>
            <a:pPr marL="0" indent="0" algn="just">
              <a:buNone/>
            </a:pPr>
            <a:endParaRPr lang="pl-PL" sz="2000" dirty="0" smtClean="0"/>
          </a:p>
        </p:txBody>
      </p:sp>
      <p:sp>
        <p:nvSpPr>
          <p:cNvPr id="20" name="Tytuł 1"/>
          <p:cNvSpPr txBox="1">
            <a:spLocks/>
          </p:cNvSpPr>
          <p:nvPr/>
        </p:nvSpPr>
        <p:spPr>
          <a:xfrm>
            <a:off x="609600" y="4907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Realizacja projektu</a:t>
            </a:r>
            <a:b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rok szkolny 2017/2018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6322" name="Picture 2" descr="Zdjęcie użytkownika Kreowanie nowej jakości szkoły poprzez pracę zespołową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933056"/>
            <a:ext cx="3432381" cy="2574286"/>
          </a:xfrm>
          <a:prstGeom prst="rect">
            <a:avLst/>
          </a:prstGeom>
          <a:noFill/>
        </p:spPr>
      </p:pic>
      <p:pic>
        <p:nvPicPr>
          <p:cNvPr id="56324" name="Picture 4" descr="Zdjęcie użytkownika Kreowanie nowej jakości szkoły poprzez pracę zespołową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933056"/>
            <a:ext cx="3528392" cy="26462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6772347"/>
      </p:ext>
    </p:extLst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23528" y="4581128"/>
            <a:ext cx="8640960" cy="19442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000" dirty="0" smtClean="0"/>
              <a:t>Uczniowie z sukcesami uczestniczyli w </a:t>
            </a:r>
            <a:r>
              <a:rPr lang="pl-PL" sz="2000" b="1" dirty="0" smtClean="0"/>
              <a:t>konkursach</a:t>
            </a:r>
            <a:r>
              <a:rPr lang="pl-PL" sz="2000" dirty="0" smtClean="0"/>
              <a:t> anglojęzycznych i niemieckojęzycznych.  Aktorzy popisywali się w konkursie recytatorskim, wokaliści wyśpiewali pięknie piosenki po angielsku. Już siódmy raz zorganizowaliśmy międzyszkolny turniej wiedzy o krajach anglojęzycznych. Uczennica SP61 wywalczyła tytuł finalisty w MKJA.</a:t>
            </a:r>
          </a:p>
        </p:txBody>
      </p:sp>
      <p:sp>
        <p:nvSpPr>
          <p:cNvPr id="20" name="Tytuł 1"/>
          <p:cNvSpPr txBox="1">
            <a:spLocks/>
          </p:cNvSpPr>
          <p:nvPr/>
        </p:nvSpPr>
        <p:spPr>
          <a:xfrm>
            <a:off x="609600" y="4907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Realizacja projektu</a:t>
            </a:r>
            <a:b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rok szkolny 2017/2018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5298" name="Picture 2" descr="Zdjęcie użytkownika Kreowanie nowej jakości szkoły poprzez pracę zespołową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2708920"/>
            <a:ext cx="3099622" cy="1743538"/>
          </a:xfrm>
          <a:prstGeom prst="rect">
            <a:avLst/>
          </a:prstGeom>
          <a:noFill/>
        </p:spPr>
      </p:pic>
      <p:pic>
        <p:nvPicPr>
          <p:cNvPr id="55302" name="Picture 6" descr="Zdjęcie użytkownika Kreowanie nowej jakości szkoły poprzez pracę zespołową."/>
          <p:cNvPicPr>
            <a:picLocks noChangeAspect="1" noChangeArrowheads="1"/>
          </p:cNvPicPr>
          <p:nvPr/>
        </p:nvPicPr>
        <p:blipFill>
          <a:blip r:embed="rId3" cstate="print"/>
          <a:srcRect t="12633" b="16619"/>
          <a:stretch>
            <a:fillRect/>
          </a:stretch>
        </p:blipFill>
        <p:spPr bwMode="auto">
          <a:xfrm>
            <a:off x="395536" y="2132856"/>
            <a:ext cx="1800200" cy="2264172"/>
          </a:xfrm>
          <a:prstGeom prst="rect">
            <a:avLst/>
          </a:prstGeom>
          <a:noFill/>
        </p:spPr>
      </p:pic>
      <p:pic>
        <p:nvPicPr>
          <p:cNvPr id="55304" name="Picture 8" descr="Zdjęcie użytkownika Kreowanie nowej jakości szkoły poprzez pracę zespołową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2708920"/>
            <a:ext cx="3024336" cy="17011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6772347"/>
      </p:ext>
    </p:extLst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23528" y="2420889"/>
            <a:ext cx="8568952" cy="12241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000" dirty="0" smtClean="0"/>
              <a:t>Wymieniliśmy się filmami  na temat tradycji bożonarodzeniowych i życzeniami świątecznymi z uczniami i nauczycielami ze szkoły w </a:t>
            </a:r>
            <a:r>
              <a:rPr lang="vi-VN" sz="2000" b="1" dirty="0" smtClean="0">
                <a:latin typeface="Candara" pitchFamily="34" charset="0"/>
              </a:rPr>
              <a:t>Școala Gimnazială ”Vasile Conta” Iași</a:t>
            </a:r>
            <a:r>
              <a:rPr lang="pl-PL" sz="2000" b="1" dirty="0" smtClean="0">
                <a:latin typeface="Candara" pitchFamily="34" charset="0"/>
              </a:rPr>
              <a:t> w Rumunii</a:t>
            </a:r>
            <a:r>
              <a:rPr lang="pl-PL" sz="2000" dirty="0" smtClean="0">
                <a:latin typeface="Candara" pitchFamily="34" charset="0"/>
              </a:rPr>
              <a:t>. </a:t>
            </a:r>
          </a:p>
          <a:p>
            <a:pPr marL="0" indent="0" algn="just">
              <a:buNone/>
            </a:pPr>
            <a:endParaRPr lang="pl-PL" sz="2000" dirty="0" smtClean="0"/>
          </a:p>
        </p:txBody>
      </p:sp>
      <p:sp>
        <p:nvSpPr>
          <p:cNvPr id="20" name="Tytuł 1"/>
          <p:cNvSpPr txBox="1">
            <a:spLocks/>
          </p:cNvSpPr>
          <p:nvPr/>
        </p:nvSpPr>
        <p:spPr>
          <a:xfrm>
            <a:off x="609600" y="4907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Realizacja projektu</a:t>
            </a:r>
            <a:b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rok szkolny 2017/2018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4276" name="Picture 4" descr="Zdjęcie użytkownika Kreowanie nowej jakości szkoły poprzez pracę zespołową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3861048"/>
            <a:ext cx="4096455" cy="2304256"/>
          </a:xfrm>
          <a:prstGeom prst="rect">
            <a:avLst/>
          </a:prstGeom>
          <a:noFill/>
        </p:spPr>
      </p:pic>
      <p:pic>
        <p:nvPicPr>
          <p:cNvPr id="54280" name="Picture 8" descr="Zdjęcie użytkownika Kreowanie nowej jakości szkoły poprzez pracę zespołową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861048"/>
            <a:ext cx="4098550" cy="23067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6772347"/>
      </p:ext>
    </p:extLst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51520" y="2564904"/>
            <a:ext cx="8640960" cy="14401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000" dirty="0" smtClean="0"/>
              <a:t>Pracując w zespole, osiągamy wspaniałe efekty. Są nimi organizowane dla społeczności szkolnej i lokalnej imprezy i uroczystości. Jedną z nich były Dni Otwarte, podczas których </a:t>
            </a:r>
            <a:r>
              <a:rPr lang="pl-PL" sz="2000" b="1" dirty="0" smtClean="0"/>
              <a:t>grupa teatralna MEANDER </a:t>
            </a:r>
            <a:r>
              <a:rPr lang="pl-PL" sz="2000" dirty="0" smtClean="0"/>
              <a:t>zaprezentowała spektakl „Mały Książę”.</a:t>
            </a:r>
          </a:p>
          <a:p>
            <a:pPr marL="0" indent="0" algn="just">
              <a:buNone/>
            </a:pPr>
            <a:endParaRPr lang="pl-PL" sz="2000" dirty="0" smtClean="0"/>
          </a:p>
        </p:txBody>
      </p:sp>
      <p:sp>
        <p:nvSpPr>
          <p:cNvPr id="20" name="Tytuł 1"/>
          <p:cNvSpPr txBox="1">
            <a:spLocks/>
          </p:cNvSpPr>
          <p:nvPr/>
        </p:nvSpPr>
        <p:spPr>
          <a:xfrm>
            <a:off x="609600" y="4907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Realizacja projektu</a:t>
            </a:r>
            <a:b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rok szkolny 2017/2018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3250" name="Picture 2" descr="Zdjęcie użytkownika Kreowanie nowej jakości szkoły poprzez pracę zespołową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77072"/>
            <a:ext cx="3791518" cy="2521360"/>
          </a:xfrm>
          <a:prstGeom prst="rect">
            <a:avLst/>
          </a:prstGeom>
          <a:noFill/>
        </p:spPr>
      </p:pic>
      <p:pic>
        <p:nvPicPr>
          <p:cNvPr id="53252" name="Picture 4" descr="Zdjęcie użytkownika Kreowanie nowej jakości szkoły poprzez pracę zespołową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077072"/>
            <a:ext cx="3803576" cy="25293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6772347"/>
      </p:ext>
    </p:extLst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51520" y="2420888"/>
            <a:ext cx="8640960" cy="1973945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pl-PL" b="1" dirty="0" smtClean="0"/>
              <a:t>Święto Szkoły, 18 </a:t>
            </a:r>
            <a:r>
              <a:rPr lang="pl-PL" b="1" dirty="0" err="1" smtClean="0"/>
              <a:t>maja</a:t>
            </a:r>
            <a:r>
              <a:rPr lang="pl-PL" b="1" dirty="0" smtClean="0"/>
              <a:t> 2018 r.,</a:t>
            </a:r>
          </a:p>
          <a:p>
            <a:pPr marL="0" indent="0" algn="just">
              <a:buNone/>
            </a:pPr>
            <a:r>
              <a:rPr lang="pl-PL" dirty="0" smtClean="0"/>
              <a:t>Uroczystość wyczekiwana przez społeczność szkolną i lokalną. Święto, podczas którego przybliżyliśmy już niemal stuletnią historię naszej szkoły. Nie zapomnieliśmy też o patronie, Marszałku Józefie Piłsudskim.  Siódmoklasiści w grupach czteroosobowych przygotowali dla młodszych kolegów lekcję na temat "Marszałek Józef Piłsudski patronem naszej szkoły". Piękny przykład, z jednej strony pracy zespołowej, z drugiej dzielenia się wiedzą z kolegami i koleżankami. Nauczyciele mogli tylko podziwiać kreatywność i zaangażowanie swoich podopiecznych.</a:t>
            </a:r>
          </a:p>
        </p:txBody>
      </p:sp>
      <p:sp>
        <p:nvSpPr>
          <p:cNvPr id="20" name="Tytuł 1"/>
          <p:cNvSpPr txBox="1">
            <a:spLocks/>
          </p:cNvSpPr>
          <p:nvPr/>
        </p:nvSpPr>
        <p:spPr>
          <a:xfrm>
            <a:off x="609600" y="4907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Realizacja projektu</a:t>
            </a:r>
            <a:b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rok szkolny 2017/2018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1442" name="Picture 2" descr="Zdjęcie użytkownika Kreowanie nowej jakości szkoły poprzez pracę zespołową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4365104"/>
            <a:ext cx="3840425" cy="2160240"/>
          </a:xfrm>
          <a:prstGeom prst="rect">
            <a:avLst/>
          </a:prstGeom>
          <a:noFill/>
        </p:spPr>
      </p:pic>
      <p:pic>
        <p:nvPicPr>
          <p:cNvPr id="61444" name="Picture 4" descr="Zdjęcie użytkownika Kreowanie nowej jakości szkoły poprzez pracę zespołową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365104"/>
            <a:ext cx="3780927" cy="21267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6772347"/>
      </p:ext>
    </p:extLst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95536" y="5013176"/>
            <a:ext cx="8568952" cy="165618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000" dirty="0" smtClean="0"/>
              <a:t>Święto Szkoły było również okazją do zaprezentowania talentów uczniów, rodziców i nauczycieli. Już szósty raz odbył się koncert </a:t>
            </a:r>
            <a:r>
              <a:rPr lang="pl-PL" sz="2000" b="1" dirty="0" smtClean="0"/>
              <a:t>„Nasze pasje i talenty” </a:t>
            </a:r>
            <a:r>
              <a:rPr lang="pl-PL" sz="2000" dirty="0" smtClean="0"/>
              <a:t>– przedsięwzięcie wymagające niezwykłych umiejętności współpracy uczniów, wychowawców i koordynatorów imprezy.</a:t>
            </a:r>
          </a:p>
          <a:p>
            <a:pPr marL="0" indent="0" algn="just">
              <a:buNone/>
            </a:pPr>
            <a:endParaRPr lang="pl-PL" sz="2000" dirty="0" smtClean="0"/>
          </a:p>
        </p:txBody>
      </p:sp>
      <p:sp>
        <p:nvSpPr>
          <p:cNvPr id="20" name="Tytuł 1"/>
          <p:cNvSpPr txBox="1">
            <a:spLocks/>
          </p:cNvSpPr>
          <p:nvPr/>
        </p:nvSpPr>
        <p:spPr>
          <a:xfrm>
            <a:off x="609600" y="4907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Realizacja projektu</a:t>
            </a:r>
            <a:b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rok szkolny 2017/2018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772816"/>
            <a:ext cx="524858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6772347"/>
      </p:ext>
    </p:extLst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"/>
          <p:cNvSpPr txBox="1">
            <a:spLocks/>
          </p:cNvSpPr>
          <p:nvPr/>
        </p:nvSpPr>
        <p:spPr>
          <a:xfrm>
            <a:off x="609600" y="4907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Realizacja projektu</a:t>
            </a:r>
            <a:b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rok szkolny 2017/2018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2466" name="Picture 2" descr="Zdjęcie użytkownika Kreowanie nowej jakości szkoły poprzez pracę zespołową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75144"/>
            <a:ext cx="3240360" cy="4622208"/>
          </a:xfrm>
          <a:prstGeom prst="rect">
            <a:avLst/>
          </a:prstGeom>
          <a:noFill/>
        </p:spPr>
      </p:pic>
      <p:sp>
        <p:nvSpPr>
          <p:cNvPr id="6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923928" y="2492896"/>
            <a:ext cx="4896544" cy="208823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600" dirty="0" smtClean="0"/>
              <a:t>Tegoroczny Piknik był imprezą wyjątkową, ponieważ w ramach podsumowania naszego projektu "Kreowanie nowej jakości szkoły...", wyruszyliśmy w przedwakacyjną podróż po Europie. Niezwykłą atrakcją było przedstawienie przygotowane wspólnie przez dyrekcję, nauczycieli i uczniów, w którym razem z Bolkiem i Lolkiem przebyliśmy długą drogę przez Anglię, Francję, Rumunię i Włochy. </a:t>
            </a:r>
          </a:p>
        </p:txBody>
      </p:sp>
      <p:pic>
        <p:nvPicPr>
          <p:cNvPr id="5" name="Picture 4" descr="E:\NATASZA\strona szkoly\wakacje 2018\IMG_9396.JPG"/>
          <p:cNvPicPr>
            <a:picLocks noChangeAspect="1" noChangeArrowheads="1"/>
          </p:cNvPicPr>
          <p:nvPr/>
        </p:nvPicPr>
        <p:blipFill>
          <a:blip r:embed="rId3" cstate="print"/>
          <a:srcRect t="12053" b="12186"/>
          <a:stretch>
            <a:fillRect/>
          </a:stretch>
        </p:blipFill>
        <p:spPr bwMode="auto">
          <a:xfrm>
            <a:off x="4427984" y="4725144"/>
            <a:ext cx="3895963" cy="19680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6772347"/>
      </p:ext>
    </p:extLst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609600" y="4907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Realizacja projektu</a:t>
            </a:r>
            <a:b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rok szkolny 2017/2018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395536" y="2204864"/>
            <a:ext cx="41764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 smtClean="0">
                <a:solidFill>
                  <a:schemeClr val="accent2">
                    <a:lumMod val="75000"/>
                  </a:schemeClr>
                </a:solidFill>
              </a:rPr>
              <a:t>Osoby, które odwiedziły naszą szkołę, mogły skosztować przysmaków gruzińskich, rozpoznać znane włoskie atrakcje turystyczne, nauczyć się pisać cyrylicą czy poćwiczyć wymowę angielskich i niemieckich słówek. </a:t>
            </a:r>
          </a:p>
          <a:p>
            <a:pPr algn="just"/>
            <a:r>
              <a:rPr lang="pl-PL" dirty="0" smtClean="0">
                <a:solidFill>
                  <a:schemeClr val="accent2">
                    <a:lumMod val="75000"/>
                  </a:schemeClr>
                </a:solidFill>
              </a:rPr>
              <a:t>W organizację imprezy bardzo zaangażowali się nasi szkolni obcokrajowcy, którzy mogli pochwalić się i zapoznać rówieśników ze swoją rodzimą kulturą. Zorganizowane zajęcia i zaangażowanie całej społeczności szkolnej z rodzinami w przebieg imprezy było bardzo budujące. </a:t>
            </a:r>
          </a:p>
        </p:txBody>
      </p:sp>
      <p:pic>
        <p:nvPicPr>
          <p:cNvPr id="4101" name="Picture 5" descr="E:\NATASZA\strona szkoly\wakacje 2018\IMG_9421.JPG"/>
          <p:cNvPicPr>
            <a:picLocks noChangeAspect="1" noChangeArrowheads="1"/>
          </p:cNvPicPr>
          <p:nvPr/>
        </p:nvPicPr>
        <p:blipFill>
          <a:blip r:embed="rId2" cstate="print"/>
          <a:srcRect l="8449" t="5850" r="22659"/>
          <a:stretch>
            <a:fillRect/>
          </a:stretch>
        </p:blipFill>
        <p:spPr bwMode="auto">
          <a:xfrm>
            <a:off x="5148064" y="2852936"/>
            <a:ext cx="3816424" cy="3476749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23528" y="2679192"/>
            <a:ext cx="8568951" cy="344728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pl-PL" dirty="0" smtClean="0"/>
              <a:t>Nauczyciele </a:t>
            </a:r>
            <a:r>
              <a:rPr lang="pl-PL" dirty="0"/>
              <a:t>uczestniczący w projekcie </a:t>
            </a:r>
            <a:r>
              <a:rPr lang="pl-PL" dirty="0" smtClean="0"/>
              <a:t>poznawali </a:t>
            </a:r>
            <a:r>
              <a:rPr lang="pl-PL" dirty="0"/>
              <a:t>język angielski. </a:t>
            </a:r>
            <a:r>
              <a:rPr lang="pl-PL" dirty="0" smtClean="0"/>
              <a:t>Zweryfikowali </a:t>
            </a:r>
            <a:r>
              <a:rPr lang="pl-PL" dirty="0"/>
              <a:t>swoje kompetencje słuchając lub tworząc </a:t>
            </a:r>
            <a:r>
              <a:rPr lang="pl-PL" dirty="0" smtClean="0"/>
              <a:t>wypowiedź.</a:t>
            </a:r>
          </a:p>
          <a:p>
            <a:pPr algn="just"/>
            <a:r>
              <a:rPr lang="pl-PL" dirty="0"/>
              <a:t>N</a:t>
            </a:r>
            <a:r>
              <a:rPr lang="pl-PL" dirty="0" smtClean="0"/>
              <a:t>auczyciele </a:t>
            </a:r>
            <a:r>
              <a:rPr lang="pl-PL" dirty="0"/>
              <a:t>języka angielskiego obserwując proces edukacyjny w kraju gdzie język angielski jest językiem ojczystym </a:t>
            </a:r>
            <a:r>
              <a:rPr lang="pl-PL" dirty="0" smtClean="0"/>
              <a:t>zdobyli </a:t>
            </a:r>
            <a:r>
              <a:rPr lang="pl-PL" dirty="0"/>
              <a:t>nowe kompetencje w zakresie nauczania </a:t>
            </a:r>
            <a:r>
              <a:rPr lang="pl-PL" dirty="0" smtClean="0"/>
              <a:t>tego języka.</a:t>
            </a:r>
          </a:p>
          <a:p>
            <a:pPr algn="just"/>
            <a:r>
              <a:rPr lang="pl-PL" dirty="0" smtClean="0"/>
              <a:t>Udział </a:t>
            </a:r>
            <a:r>
              <a:rPr lang="pl-PL" dirty="0"/>
              <a:t>w szkoleniu i warsztatach w kierunku rozwijania kompetencji pracy zespołowej i postaw </a:t>
            </a:r>
            <a:r>
              <a:rPr lang="pl-PL" dirty="0" err="1"/>
              <a:t>proprzedsiębiorczych</a:t>
            </a:r>
            <a:r>
              <a:rPr lang="pl-PL" dirty="0"/>
              <a:t> </a:t>
            </a:r>
            <a:r>
              <a:rPr lang="pl-PL" dirty="0" smtClean="0"/>
              <a:t>doprowadził do stworzenia </a:t>
            </a:r>
            <a:r>
              <a:rPr lang="pl-PL" dirty="0"/>
              <a:t>warunków do rozwoju uczniów w zakresie twórczego rozwiazywania problemów, innowacyjności, współpracy a nie </a:t>
            </a:r>
            <a:r>
              <a:rPr lang="pl-PL" dirty="0" smtClean="0"/>
              <a:t>rywalizacji. Pozwolił </a:t>
            </a:r>
            <a:r>
              <a:rPr lang="pl-PL" dirty="0"/>
              <a:t>na podejmowanie inicjatyw, postrzeganie przeszkód i problemów jako </a:t>
            </a:r>
            <a:r>
              <a:rPr lang="pl-PL" dirty="0" smtClean="0"/>
              <a:t>wyzwań.</a:t>
            </a:r>
          </a:p>
          <a:p>
            <a:pPr algn="just"/>
            <a:endParaRPr lang="pl-PL" dirty="0"/>
          </a:p>
          <a:p>
            <a:pPr algn="just"/>
            <a:endParaRPr lang="pl-PL" dirty="0"/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/>
          <a:lstStyle/>
          <a:p>
            <a:r>
              <a:rPr lang="pl-PL" dirty="0" smtClean="0"/>
              <a:t>Ogólny zarys projektu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88414984"/>
      </p:ext>
    </p:extLst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 txBox="1">
            <a:spLocks/>
          </p:cNvSpPr>
          <p:nvPr/>
        </p:nvSpPr>
        <p:spPr>
          <a:xfrm>
            <a:off x="609600" y="4907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Realizacja projektu</a:t>
            </a:r>
            <a:b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rok szkolny 2017/2018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79512" y="2204864"/>
            <a:ext cx="410445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b="1" dirty="0" smtClean="0">
                <a:solidFill>
                  <a:schemeClr val="tx2"/>
                </a:solidFill>
              </a:rPr>
              <a:t>Zakończenie  roku szkolnego 2017/2018 </a:t>
            </a:r>
            <a:r>
              <a:rPr lang="pl-PL" sz="1600" dirty="0" smtClean="0">
                <a:solidFill>
                  <a:schemeClr val="tx2"/>
                </a:solidFill>
              </a:rPr>
              <a:t>było jednak czymś więcej niż tylko radością z rozpoczynających się wakacji. </a:t>
            </a:r>
          </a:p>
          <a:p>
            <a:pPr algn="just"/>
            <a:r>
              <a:rPr lang="pl-PL" sz="1600" dirty="0" smtClean="0">
                <a:solidFill>
                  <a:schemeClr val="tx2"/>
                </a:solidFill>
              </a:rPr>
              <a:t>Przez ostatnie dwa lata termin "współpraca" nieustannie krążył w powietrzu. Nauczyciele i uczniowie pracowali nad tym, aby praca w zespole była czymś łatwym i przyjemnym... I udało się! </a:t>
            </a:r>
          </a:p>
          <a:p>
            <a:pPr algn="just"/>
            <a:r>
              <a:rPr lang="pl-PL" sz="1600" dirty="0" smtClean="0">
                <a:solidFill>
                  <a:schemeClr val="tx2"/>
                </a:solidFill>
              </a:rPr>
              <a:t>Uczniowie klas siódmych zaproponowali, że sami stworzą przedstawienie na zakończenie roku. Po ciężkiej całorocznej pracy mieli chęci i siły, aby podjąć się trudnego zadania. Tak też powstał piękny musical, w który zaangażowali się przedstawicie klas siódmych i szóstej. Piękna lekcja pracy zespołowej dla całej społeczności szkolnej!</a:t>
            </a:r>
            <a:endParaRPr lang="en-GB" sz="1600" dirty="0">
              <a:solidFill>
                <a:schemeClr val="tx2"/>
              </a:solidFill>
            </a:endParaRPr>
          </a:p>
        </p:txBody>
      </p:sp>
      <p:pic>
        <p:nvPicPr>
          <p:cNvPr id="3074" name="Picture 2" descr="Obraz może zawierać: 3 osoby, ludzie na scenie, ludzie siedzą i w budynku"/>
          <p:cNvPicPr>
            <a:picLocks noChangeAspect="1" noChangeArrowheads="1"/>
          </p:cNvPicPr>
          <p:nvPr/>
        </p:nvPicPr>
        <p:blipFill>
          <a:blip r:embed="rId2" cstate="print"/>
          <a:srcRect l="12859" r="3368" b="8821"/>
          <a:stretch>
            <a:fillRect/>
          </a:stretch>
        </p:blipFill>
        <p:spPr bwMode="auto">
          <a:xfrm>
            <a:off x="4427984" y="2852936"/>
            <a:ext cx="4464496" cy="324036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Upowszechnianie rezultatów</a:t>
            </a:r>
            <a:endParaRPr lang="en-GB" dirty="0"/>
          </a:p>
        </p:txBody>
      </p:sp>
      <p:sp>
        <p:nvSpPr>
          <p:cNvPr id="6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51520" y="6021288"/>
            <a:ext cx="8640960" cy="504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dirty="0" smtClean="0"/>
              <a:t>Podczas mobilności udostępnialiśmy ulotki z informacjami o naszej szkole i projekcie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132856"/>
            <a:ext cx="415090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3308" y="2492896"/>
            <a:ext cx="4975033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Upowszechnianie rezultatów</a:t>
            </a:r>
            <a:endParaRPr lang="en-GB" dirty="0"/>
          </a:p>
        </p:txBody>
      </p:sp>
      <p:sp>
        <p:nvSpPr>
          <p:cNvPr id="6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51520" y="6021288"/>
            <a:ext cx="8640960" cy="6480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800" dirty="0" smtClean="0"/>
              <a:t>Powstała też ulotka na potrzeby krajowe, udostępniania podczas dni otwartych oraz podczas wizyt w lokalnych placówkach i na szkoleniach.</a:t>
            </a:r>
          </a:p>
        </p:txBody>
      </p:sp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068960"/>
            <a:ext cx="4139952" cy="294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060848"/>
            <a:ext cx="4752528" cy="338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Upowszechnianie rezultatów</a:t>
            </a:r>
            <a:endParaRPr lang="en-GB" dirty="0"/>
          </a:p>
        </p:txBody>
      </p:sp>
      <p:sp>
        <p:nvSpPr>
          <p:cNvPr id="6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4211960" y="3356992"/>
            <a:ext cx="4752528" cy="1224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000" dirty="0" smtClean="0"/>
              <a:t>W okolicznych instytucjach prezentowaliśmy plakaty obrazujące nasze działania.</a:t>
            </a: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3816424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Upowszechnianie rezultatów</a:t>
            </a:r>
            <a:endParaRPr lang="en-GB" dirty="0"/>
          </a:p>
        </p:txBody>
      </p:sp>
      <p:sp>
        <p:nvSpPr>
          <p:cNvPr id="6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23528" y="5733256"/>
            <a:ext cx="8712968" cy="93610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800" dirty="0" smtClean="0"/>
              <a:t>Na terenie szkoły organizowaliśmy wystawy zdjęć i prac oraz prezentowaliśmy rezultaty projektu na ekranie multimedialnym w holu szkoły podczas zebrań i imprez dla społeczności lokalnej.</a:t>
            </a:r>
          </a:p>
        </p:txBody>
      </p:sp>
      <p:pic>
        <p:nvPicPr>
          <p:cNvPr id="75778" name="Picture 2" descr="https://scontent-waw1-1.xx.fbcdn.net/v/t1.15752-9/39914003_425303787992833_4067866686861082624_n.jpg?_nc_cat=0&amp;oh=b955658d79e3a08e41c800f2b86914bf&amp;oe=5BFB765E"/>
          <p:cNvPicPr>
            <a:picLocks noChangeAspect="1" noChangeArrowheads="1"/>
          </p:cNvPicPr>
          <p:nvPr/>
        </p:nvPicPr>
        <p:blipFill>
          <a:blip r:embed="rId2" cstate="print"/>
          <a:srcRect l="18806"/>
          <a:stretch>
            <a:fillRect/>
          </a:stretch>
        </p:blipFill>
        <p:spPr bwMode="auto">
          <a:xfrm>
            <a:off x="5004048" y="2996952"/>
            <a:ext cx="3756974" cy="2604261"/>
          </a:xfrm>
          <a:prstGeom prst="rect">
            <a:avLst/>
          </a:prstGeom>
          <a:noFill/>
        </p:spPr>
      </p:pic>
      <p:pic>
        <p:nvPicPr>
          <p:cNvPr id="75780" name="Picture 4" descr="https://scontent-waw1-1.xx.fbcdn.net/v/t1.15752-9/39934451_1366572440142842_7832511517302980608_n.jpg?_nc_cat=0&amp;oh=5286beccabccb5bdc6b142c7eef92eb9&amp;oe=5BF7A189"/>
          <p:cNvPicPr>
            <a:picLocks noChangeAspect="1" noChangeArrowheads="1"/>
          </p:cNvPicPr>
          <p:nvPr/>
        </p:nvPicPr>
        <p:blipFill>
          <a:blip r:embed="rId3" cstate="print"/>
          <a:srcRect r="9293"/>
          <a:stretch>
            <a:fillRect/>
          </a:stretch>
        </p:blipFill>
        <p:spPr bwMode="auto">
          <a:xfrm>
            <a:off x="251520" y="2420888"/>
            <a:ext cx="4464496" cy="2770144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Upowszechnianie rezultatów</a:t>
            </a:r>
            <a:endParaRPr lang="en-GB" dirty="0"/>
          </a:p>
        </p:txBody>
      </p:sp>
      <p:pic>
        <p:nvPicPr>
          <p:cNvPr id="2049" name="Picture 1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789040"/>
            <a:ext cx="3822700" cy="2050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23528" y="2420889"/>
            <a:ext cx="4608512" cy="1224136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pl-PL" sz="2000" dirty="0" smtClean="0"/>
              <a:t>Zapraszamy na stronę naszego projektu:</a:t>
            </a:r>
          </a:p>
          <a:p>
            <a:pPr marL="0" indent="0" algn="just">
              <a:buNone/>
            </a:pPr>
            <a:r>
              <a:rPr lang="pl-PL" sz="2000" dirty="0" smtClean="0">
                <a:latin typeface="Candara" pitchFamily="34" charset="0"/>
                <a:hlinkClick r:id="rId3"/>
              </a:rPr>
              <a:t>https://www.facebook.com/SP61KR/</a:t>
            </a:r>
            <a:endParaRPr lang="pl-PL" sz="2000" dirty="0" smtClean="0">
              <a:latin typeface="Candara" pitchFamily="34" charset="0"/>
            </a:endParaRPr>
          </a:p>
          <a:p>
            <a:pPr marL="0" indent="0" algn="just">
              <a:buNone/>
            </a:pPr>
            <a:r>
              <a:rPr lang="pl-PL" sz="2000" dirty="0" smtClean="0">
                <a:latin typeface="Candara" pitchFamily="34" charset="0"/>
              </a:rPr>
              <a:t>Oraz na stronę szkoły:</a:t>
            </a:r>
          </a:p>
          <a:p>
            <a:pPr marL="0" indent="0" algn="just">
              <a:buNone/>
            </a:pPr>
            <a:r>
              <a:rPr lang="pl-PL" sz="2000" dirty="0" smtClean="0">
                <a:latin typeface="Candara" pitchFamily="34" charset="0"/>
                <a:hlinkClick r:id="rId4"/>
              </a:rPr>
              <a:t>www.sp61.krakow.pl</a:t>
            </a:r>
            <a:endParaRPr lang="pl-PL" sz="2000" dirty="0" smtClean="0">
              <a:latin typeface="Candara" pitchFamily="34" charset="0"/>
            </a:endParaRPr>
          </a:p>
          <a:p>
            <a:pPr marL="0" indent="0" algn="just">
              <a:buNone/>
            </a:pPr>
            <a:endParaRPr lang="pl-PL" sz="20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b="4811"/>
          <a:stretch>
            <a:fillRect/>
          </a:stretch>
        </p:blipFill>
        <p:spPr bwMode="auto">
          <a:xfrm>
            <a:off x="4932040" y="3068960"/>
            <a:ext cx="371370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Realizacja projektu</a:t>
            </a:r>
            <a:br>
              <a:rPr lang="pl-PL" dirty="0" smtClean="0"/>
            </a:br>
            <a:r>
              <a:rPr lang="pl-PL" dirty="0" smtClean="0"/>
              <a:t>rok szkolny 2016/2017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23528" y="2679192"/>
            <a:ext cx="8496943" cy="3447288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 smtClean="0"/>
              <a:t>Zrealizowanych zostało 12 mobilności, do których zostali zakwalifikowani nauczyciele, którzy przystąpili do procesu rekrutacji:</a:t>
            </a:r>
          </a:p>
          <a:p>
            <a:pPr algn="just"/>
            <a:r>
              <a:rPr lang="pl-PL" dirty="0" smtClean="0"/>
              <a:t>5 mobilności językowych</a:t>
            </a:r>
          </a:p>
          <a:p>
            <a:pPr algn="just"/>
            <a:r>
              <a:rPr lang="pl-PL" dirty="0" smtClean="0"/>
              <a:t>2 mobilności językowo-metodyczne</a:t>
            </a:r>
          </a:p>
          <a:p>
            <a:pPr algn="just"/>
            <a:r>
              <a:rPr lang="pl-PL" dirty="0" smtClean="0"/>
              <a:t>5 mobilności z zakresu „</a:t>
            </a:r>
            <a:r>
              <a:rPr lang="pl-PL" dirty="0" err="1" smtClean="0"/>
              <a:t>soft</a:t>
            </a:r>
            <a:r>
              <a:rPr lang="pl-PL" dirty="0" smtClean="0"/>
              <a:t> </a:t>
            </a:r>
            <a:r>
              <a:rPr lang="pl-PL" dirty="0" err="1" smtClean="0"/>
              <a:t>skills</a:t>
            </a:r>
            <a:r>
              <a:rPr lang="pl-PL" dirty="0" smtClean="0"/>
              <a:t>”</a:t>
            </a:r>
          </a:p>
          <a:p>
            <a:pPr marL="0" indent="0" algn="just">
              <a:buNone/>
            </a:pPr>
            <a:endParaRPr lang="pl-PL" dirty="0" smtClean="0"/>
          </a:p>
          <a:p>
            <a:pPr marL="0" indent="0" algn="just">
              <a:buNone/>
            </a:pP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2596939028"/>
      </p:ext>
    </p:extLst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95536" y="2924944"/>
            <a:ext cx="6840760" cy="2592288"/>
          </a:xfrm>
        </p:spPr>
        <p:txBody>
          <a:bodyPr>
            <a:normAutofit lnSpcReduction="10000"/>
          </a:bodyPr>
          <a:lstStyle/>
          <a:p>
            <a:pPr algn="just"/>
            <a:r>
              <a:rPr lang="pl-PL" dirty="0"/>
              <a:t>5 nauczycieli </a:t>
            </a:r>
            <a:r>
              <a:rPr lang="pl-PL" dirty="0" smtClean="0"/>
              <a:t>uczestniczyło </a:t>
            </a:r>
            <a:r>
              <a:rPr lang="pl-PL" dirty="0"/>
              <a:t>w kursach językowych </a:t>
            </a:r>
            <a:r>
              <a:rPr lang="pl-PL" dirty="0" smtClean="0"/>
              <a:t>„General English”. Były </a:t>
            </a:r>
            <a:r>
              <a:rPr lang="pl-PL" dirty="0"/>
              <a:t>to kursy na różnym poziomie </a:t>
            </a:r>
            <a:r>
              <a:rPr lang="pl-PL" dirty="0" smtClean="0"/>
              <a:t>zaawansowania.</a:t>
            </a:r>
          </a:p>
          <a:p>
            <a:pPr algn="just"/>
            <a:r>
              <a:rPr lang="pl-PL" dirty="0" smtClean="0"/>
              <a:t>2 nauczycieli wzięło udział w kursie językowo-metodycznym </a:t>
            </a:r>
            <a:r>
              <a:rPr lang="pl-PL" dirty="0" err="1" smtClean="0"/>
              <a:t>Methodology</a:t>
            </a:r>
            <a:r>
              <a:rPr lang="pl-PL" dirty="0" smtClean="0"/>
              <a:t> in </a:t>
            </a:r>
            <a:r>
              <a:rPr lang="pl-PL" dirty="0" err="1" smtClean="0"/>
              <a:t>Practice</a:t>
            </a:r>
            <a:r>
              <a:rPr lang="pl-PL" dirty="0" smtClean="0"/>
              <a:t>: Developing the </a:t>
            </a:r>
            <a:r>
              <a:rPr lang="pl-PL" dirty="0" err="1"/>
              <a:t>F</a:t>
            </a:r>
            <a:r>
              <a:rPr lang="pl-PL" dirty="0" err="1" smtClean="0"/>
              <a:t>our</a:t>
            </a:r>
            <a:r>
              <a:rPr lang="pl-PL" dirty="0" smtClean="0"/>
              <a:t> </a:t>
            </a:r>
            <a:r>
              <a:rPr lang="pl-PL" dirty="0" err="1" smtClean="0"/>
              <a:t>Skills</a:t>
            </a:r>
            <a:r>
              <a:rPr lang="pl-PL" dirty="0" smtClean="0"/>
              <a:t> and </a:t>
            </a:r>
            <a:r>
              <a:rPr lang="pl-PL" dirty="0" err="1" smtClean="0"/>
              <a:t>Diversified</a:t>
            </a:r>
            <a:r>
              <a:rPr lang="pl-PL" dirty="0" smtClean="0"/>
              <a:t> </a:t>
            </a:r>
            <a:r>
              <a:rPr lang="pl-PL" dirty="0" err="1" smtClean="0"/>
              <a:t>Classroom</a:t>
            </a:r>
            <a:r>
              <a:rPr lang="pl-PL" dirty="0" smtClean="0"/>
              <a:t> </a:t>
            </a:r>
            <a:r>
              <a:rPr lang="pl-PL" dirty="0" err="1" smtClean="0"/>
              <a:t>Activities</a:t>
            </a:r>
            <a:endParaRPr lang="pl-PL" dirty="0"/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Realizacja projektu</a:t>
            </a:r>
            <a:br>
              <a:rPr lang="pl-PL" dirty="0" smtClean="0"/>
            </a:br>
            <a:r>
              <a:rPr lang="pl-PL" dirty="0" smtClean="0"/>
              <a:t>rok szkolny 2016/2017</a:t>
            </a:r>
            <a:endParaRPr lang="pl-PL" dirty="0"/>
          </a:p>
        </p:txBody>
      </p:sp>
      <p:pic>
        <p:nvPicPr>
          <p:cNvPr id="2050" name="Picture 1" descr="masterlogo (small file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707" y="3429000"/>
            <a:ext cx="1091039" cy="157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89100"/>
      </p:ext>
    </p:extLst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428988" y="2708920"/>
            <a:ext cx="5400600" cy="1080120"/>
          </a:xfrm>
        </p:spPr>
        <p:txBody>
          <a:bodyPr>
            <a:normAutofit fontScale="92500" lnSpcReduction="10000"/>
          </a:bodyPr>
          <a:lstStyle/>
          <a:p>
            <a:r>
              <a:rPr lang="pl-PL" dirty="0" smtClean="0"/>
              <a:t>Kursy odbywały się w </a:t>
            </a:r>
            <a:r>
              <a:rPr lang="pl-PL" b="1" dirty="0" smtClean="0"/>
              <a:t>Bournemouth</a:t>
            </a:r>
            <a:r>
              <a:rPr lang="pl-PL" dirty="0" smtClean="0"/>
              <a:t> - mieście położonym </a:t>
            </a:r>
            <a:r>
              <a:rPr lang="pl-PL" dirty="0"/>
              <a:t>nad kanałem La </a:t>
            </a:r>
            <a:r>
              <a:rPr lang="pl-PL" dirty="0" smtClean="0"/>
              <a:t>Manche w </a:t>
            </a:r>
            <a:r>
              <a:rPr lang="pl-PL" b="1" dirty="0" smtClean="0"/>
              <a:t>Richard Language College</a:t>
            </a:r>
            <a:endParaRPr lang="pl-PL" b="1" dirty="0"/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Realizacja projektu</a:t>
            </a:r>
            <a:br>
              <a:rPr lang="pl-PL" dirty="0" smtClean="0"/>
            </a:br>
            <a:r>
              <a:rPr lang="pl-PL" dirty="0" smtClean="0"/>
              <a:t>rok szkolny 2016/2017</a:t>
            </a:r>
            <a:endParaRPr lang="pl-PL" dirty="0"/>
          </a:p>
        </p:txBody>
      </p:sp>
      <p:pic>
        <p:nvPicPr>
          <p:cNvPr id="3074" name="Picture 2" descr="D:\PRIVATE\FOTO\TELEFON LUTY MARZEC 2017\2017-02\20170213_1622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347864" y="4116244"/>
            <a:ext cx="2781424" cy="236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PRIVATE\FOTO\TELEFON LUTY MARZEC 2017\2017-02\20170213_1353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04141" y="2967987"/>
            <a:ext cx="4588099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PRIVATE\FOTO\TELEFON LUTY MARZEC 2017\2017-02\20170216_16242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2" r="10906"/>
          <a:stretch/>
        </p:blipFill>
        <p:spPr bwMode="auto">
          <a:xfrm>
            <a:off x="6372200" y="4116243"/>
            <a:ext cx="2647109" cy="236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41255"/>
      </p:ext>
    </p:extLst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683568" y="2852936"/>
            <a:ext cx="8143817" cy="3447288"/>
          </a:xfrm>
        </p:spPr>
        <p:txBody>
          <a:bodyPr/>
          <a:lstStyle/>
          <a:p>
            <a:r>
              <a:rPr lang="pl-PL" dirty="0" smtClean="0"/>
              <a:t>Zajęcia w grupach wielonarodowościowych były niezwykłym doświadczeniem. Pozwalały na zanurzenie się nie tylko w języku angielskim, ale przede wszystkim w różnorodności kultur i  doświadczeń.</a:t>
            </a:r>
          </a:p>
          <a:p>
            <a:r>
              <a:rPr lang="pl-PL" dirty="0" smtClean="0"/>
              <a:t> Profesjonalna kadra ucząca języka angielskiego jako obcego potrafiła zainspirować i wskazać niecodzienne rozwiązania w zakresie nauczania.</a:t>
            </a:r>
            <a:endParaRPr lang="pl-PL" dirty="0"/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Realizacja projektu</a:t>
            </a:r>
            <a:br>
              <a:rPr lang="pl-PL" dirty="0" smtClean="0"/>
            </a:br>
            <a:r>
              <a:rPr lang="pl-PL" dirty="0" smtClean="0"/>
              <a:t>rok szkolny 2016/2017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19974891"/>
      </p:ext>
    </p:extLst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ształt fali">
  <a:themeElements>
    <a:clrScheme name="Kształt fali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Kształt fali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ształt fali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706</TotalTime>
  <Words>1667</Words>
  <Application>Microsoft Office PowerPoint</Application>
  <PresentationFormat>Pokaz na ekranie (4:3)</PresentationFormat>
  <Paragraphs>133</Paragraphs>
  <Slides>55</Slides>
  <Notes>5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55</vt:i4>
      </vt:variant>
    </vt:vector>
  </HeadingPairs>
  <TitlesOfParts>
    <vt:vector size="59" baseType="lpstr">
      <vt:lpstr>Calibri</vt:lpstr>
      <vt:lpstr>Candara</vt:lpstr>
      <vt:lpstr>Symbol</vt:lpstr>
      <vt:lpstr>Kształt fali</vt:lpstr>
      <vt:lpstr>Kreowanie nowej jakości szkoły  poprzez pracę zespołową  i kształtowanie postawy przedsiębiorczej  społeczności szkolnej</vt:lpstr>
      <vt:lpstr>Wnioskowanie</vt:lpstr>
      <vt:lpstr>Ogólny zarys projektu</vt:lpstr>
      <vt:lpstr>Ogólny zarys projektu</vt:lpstr>
      <vt:lpstr>Ogólny zarys projektu</vt:lpstr>
      <vt:lpstr>Realizacja projektu rok szkolny 2016/2017</vt:lpstr>
      <vt:lpstr>Realizacja projektu rok szkolny 2016/2017</vt:lpstr>
      <vt:lpstr>Realizacja projektu rok szkolny 2016/2017</vt:lpstr>
      <vt:lpstr>Realizacja projektu rok szkolny 2016/2017</vt:lpstr>
      <vt:lpstr>Realizacja projektu rok szkolny 2016/2017</vt:lpstr>
      <vt:lpstr>Realizacja projektu rok szkolny 2016/2017</vt:lpstr>
      <vt:lpstr>Realizacja projektu rok szkolny 2016/2017</vt:lpstr>
      <vt:lpstr>Realizacja projektu rok szkolny 2016/2017</vt:lpstr>
      <vt:lpstr>Realizacja projektu rok szkolny 2016/2017</vt:lpstr>
      <vt:lpstr>Realizacja projektu rok szkolny 2016/2017</vt:lpstr>
      <vt:lpstr>Realizacja projektu rok szkolny 2016/2017</vt:lpstr>
      <vt:lpstr>Realizacja projektu rok szkolny 2016/2017</vt:lpstr>
      <vt:lpstr>Realizacja projektu rok szkolny 2016/2017</vt:lpstr>
      <vt:lpstr>Realizacja projektu rok szkolny 2016/2017</vt:lpstr>
      <vt:lpstr>Realizacja projektu rok szkolny 2016/2017</vt:lpstr>
      <vt:lpstr>Realizacja projektu rok szkolny 2016/2017</vt:lpstr>
      <vt:lpstr>Realizacja projektu rok szkolny 2016/2017</vt:lpstr>
      <vt:lpstr>Realizacja projektu rok szkolny 2016/2017</vt:lpstr>
      <vt:lpstr>Realizacja projektu rok szkolny 2016/2017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Upowszechnianie rezultatów</vt:lpstr>
      <vt:lpstr>Upowszechnianie rezultatów</vt:lpstr>
      <vt:lpstr>Upowszechnianie rezultatów</vt:lpstr>
      <vt:lpstr>Upowszechnianie rezultatów</vt:lpstr>
      <vt:lpstr>Upowszechnianie rezultatów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Kreowanie nowej jakości szkoły  poprzez pracę zespołową  i kształtowanie postawy przedsiębiorczej  społeczności szkolnej</dc:title>
  <dc:creator>Natasza Tchórz</dc:creator>
  <cp:lastModifiedBy>Nauczyciel_SP61</cp:lastModifiedBy>
  <cp:revision>71</cp:revision>
  <dcterms:created xsi:type="dcterms:W3CDTF">2017-06-05T16:11:07Z</dcterms:created>
  <dcterms:modified xsi:type="dcterms:W3CDTF">2018-09-03T13:07:04Z</dcterms:modified>
</cp:coreProperties>
</file>